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Lst>
  <p:notesMasterIdLst>
    <p:notesMasterId r:id="rId42"/>
  </p:notesMasterIdLst>
  <p:sldIdLst>
    <p:sldId id="256" r:id="rId2"/>
    <p:sldId id="257" r:id="rId3"/>
    <p:sldId id="258" r:id="rId4"/>
    <p:sldId id="264" r:id="rId5"/>
    <p:sldId id="259" r:id="rId6"/>
    <p:sldId id="261" r:id="rId7"/>
    <p:sldId id="260" r:id="rId8"/>
    <p:sldId id="263" r:id="rId9"/>
    <p:sldId id="265" r:id="rId10"/>
    <p:sldId id="266" r:id="rId11"/>
    <p:sldId id="267" r:id="rId12"/>
    <p:sldId id="268" r:id="rId13"/>
    <p:sldId id="269" r:id="rId14"/>
    <p:sldId id="270" r:id="rId15"/>
    <p:sldId id="271" r:id="rId16"/>
    <p:sldId id="286" r:id="rId17"/>
    <p:sldId id="287" r:id="rId18"/>
    <p:sldId id="273" r:id="rId19"/>
    <p:sldId id="275" r:id="rId20"/>
    <p:sldId id="290" r:id="rId21"/>
    <p:sldId id="291" r:id="rId22"/>
    <p:sldId id="293" r:id="rId23"/>
    <p:sldId id="294" r:id="rId24"/>
    <p:sldId id="274" r:id="rId25"/>
    <p:sldId id="276" r:id="rId26"/>
    <p:sldId id="292" r:id="rId27"/>
    <p:sldId id="277" r:id="rId28"/>
    <p:sldId id="288" r:id="rId29"/>
    <p:sldId id="289" r:id="rId30"/>
    <p:sldId id="295" r:id="rId31"/>
    <p:sldId id="297" r:id="rId32"/>
    <p:sldId id="296" r:id="rId33"/>
    <p:sldId id="298" r:id="rId34"/>
    <p:sldId id="278" r:id="rId35"/>
    <p:sldId id="279" r:id="rId36"/>
    <p:sldId id="280" r:id="rId37"/>
    <p:sldId id="281" r:id="rId38"/>
    <p:sldId id="282" r:id="rId39"/>
    <p:sldId id="283" r:id="rId40"/>
    <p:sldId id="28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7BA56-7609-4A9C-B9D5-69A712CF690B}" v="81" dt="2020-02-19T14:18:41.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4" autoAdjust="0"/>
    <p:restoredTop sz="86454" autoAdjust="0"/>
  </p:normalViewPr>
  <p:slideViewPr>
    <p:cSldViewPr snapToGrid="0">
      <p:cViewPr varScale="1">
        <p:scale>
          <a:sx n="114" d="100"/>
          <a:sy n="114" d="100"/>
        </p:scale>
        <p:origin x="53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4F2F9-C910-42E6-9993-8BCC48D313F1}" type="datetimeFigureOut">
              <a:rPr lang="en-SG" smtClean="0"/>
              <a:t>20/2/20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75EFA-4615-45E5-95CD-1DE05E6FAD01}" type="slidenum">
              <a:rPr lang="en-SG" smtClean="0"/>
              <a:t>‹#›</a:t>
            </a:fld>
            <a:endParaRPr lang="en-SG"/>
          </a:p>
        </p:txBody>
      </p:sp>
    </p:spTree>
    <p:extLst>
      <p:ext uri="{BB962C8B-B14F-4D97-AF65-F5344CB8AC3E}">
        <p14:creationId xmlns:p14="http://schemas.microsoft.com/office/powerpoint/2010/main" val="218057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particular project that we have chosen, we were tasked to predict the yearly energy consumption of air conditioner in both of the heating and cooling element. We were also tasked to predict the SRI values in both the heating and cooling ratings as well.</a:t>
            </a:r>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a:t>
            </a:fld>
            <a:endParaRPr lang="en-SG"/>
          </a:p>
        </p:txBody>
      </p:sp>
    </p:spTree>
    <p:extLst>
      <p:ext uri="{BB962C8B-B14F-4D97-AF65-F5344CB8AC3E}">
        <p14:creationId xmlns:p14="http://schemas.microsoft.com/office/powerpoint/2010/main" val="2109171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Pnoc</a:t>
            </a:r>
            <a:r>
              <a:rPr lang="en-US" sz="1200" kern="1200" dirty="0">
                <a:solidFill>
                  <a:schemeClr val="tx1"/>
                </a:solidFill>
                <a:effectLst/>
                <a:latin typeface="+mn-lt"/>
                <a:ea typeface="+mn-ea"/>
                <a:cs typeface="+mn-cs"/>
              </a:rPr>
              <a:t>: Non-operative power for cooling mode (lower the better). This is now mandatory and replaces “</a:t>
            </a:r>
            <a:r>
              <a:rPr lang="en-US" sz="1200" kern="1200" dirty="0" err="1">
                <a:solidFill>
                  <a:schemeClr val="tx1"/>
                </a:solidFill>
                <a:effectLst/>
                <a:latin typeface="+mn-lt"/>
                <a:ea typeface="+mn-ea"/>
                <a:cs typeface="+mn-cs"/>
              </a:rPr>
              <a:t>avg_pwr_standby_mode</a:t>
            </a:r>
            <a:r>
              <a:rPr lang="en-US" sz="1200" kern="1200" dirty="0">
                <a:solidFill>
                  <a:schemeClr val="tx1"/>
                </a:solidFill>
                <a:effectLst/>
                <a:latin typeface="+mn-lt"/>
                <a:ea typeface="+mn-ea"/>
                <a:cs typeface="+mn-cs"/>
              </a:rPr>
              <a:t>”.</a:t>
            </a:r>
            <a:endParaRPr lang="en-SG" sz="1200" kern="1200" dirty="0">
              <a:solidFill>
                <a:schemeClr val="tx1"/>
              </a:solidFill>
              <a:effectLst/>
              <a:latin typeface="+mn-lt"/>
              <a:ea typeface="+mn-ea"/>
              <a:cs typeface="+mn-cs"/>
            </a:endParaRPr>
          </a:p>
          <a:p>
            <a:endParaRPr lang="en-SG" sz="1200" b="1" kern="1200" dirty="0">
              <a:solidFill>
                <a:schemeClr val="tx1"/>
              </a:solidFill>
              <a:effectLst/>
              <a:latin typeface="+mn-lt"/>
              <a:ea typeface="+mn-ea"/>
              <a:cs typeface="+mn-cs"/>
            </a:endParaRPr>
          </a:p>
          <a:p>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There is a trend where the higher the average of </a:t>
            </a:r>
            <a:r>
              <a:rPr lang="en-SG" sz="1200" kern="1200" dirty="0" err="1">
                <a:solidFill>
                  <a:schemeClr val="tx1"/>
                </a:solidFill>
                <a:effectLst/>
                <a:latin typeface="+mn-lt"/>
                <a:ea typeface="+mn-ea"/>
                <a:cs typeface="+mn-cs"/>
              </a:rPr>
              <a:t>Pnoc</a:t>
            </a:r>
            <a:r>
              <a:rPr lang="en-SG" sz="1200" kern="1200" dirty="0">
                <a:solidFill>
                  <a:schemeClr val="tx1"/>
                </a:solidFill>
                <a:effectLst/>
                <a:latin typeface="+mn-lt"/>
                <a:ea typeface="+mn-ea"/>
                <a:cs typeface="+mn-cs"/>
              </a:rPr>
              <a:t> the lower are the </a:t>
            </a:r>
            <a:r>
              <a:rPr lang="en-SG" sz="1200" kern="1200" dirty="0" err="1">
                <a:solidFill>
                  <a:schemeClr val="tx1"/>
                </a:solidFill>
                <a:effectLst/>
                <a:latin typeface="+mn-lt"/>
                <a:ea typeface="+mn-ea"/>
                <a:cs typeface="+mn-cs"/>
              </a:rPr>
              <a:t>star_cool</a:t>
            </a:r>
            <a:r>
              <a:rPr lang="en-SG" sz="1200" kern="1200" dirty="0">
                <a:solidFill>
                  <a:schemeClr val="tx1"/>
                </a:solidFill>
                <a:effectLst/>
                <a:latin typeface="+mn-lt"/>
                <a:ea typeface="+mn-ea"/>
                <a:cs typeface="+mn-cs"/>
              </a:rPr>
              <a:t> ratings. With an exception for </a:t>
            </a:r>
            <a:r>
              <a:rPr lang="en-SG" sz="1200" kern="1200" dirty="0" err="1">
                <a:solidFill>
                  <a:schemeClr val="tx1"/>
                </a:solidFill>
                <a:effectLst/>
                <a:latin typeface="+mn-lt"/>
                <a:ea typeface="+mn-ea"/>
                <a:cs typeface="+mn-cs"/>
              </a:rPr>
              <a:t>pnoc</a:t>
            </a:r>
            <a:r>
              <a:rPr lang="en-SG" sz="1200" kern="1200" dirty="0">
                <a:solidFill>
                  <a:schemeClr val="tx1"/>
                </a:solidFill>
                <a:effectLst/>
                <a:latin typeface="+mn-lt"/>
                <a:ea typeface="+mn-ea"/>
                <a:cs typeface="+mn-cs"/>
              </a:rPr>
              <a:t> average at 4.5 stars</a:t>
            </a:r>
          </a:p>
        </p:txBody>
      </p:sp>
      <p:sp>
        <p:nvSpPr>
          <p:cNvPr id="4" name="Slide Number Placeholder 3"/>
          <p:cNvSpPr>
            <a:spLocks noGrp="1"/>
          </p:cNvSpPr>
          <p:nvPr>
            <p:ph type="sldNum" sz="quarter" idx="5"/>
          </p:nvPr>
        </p:nvSpPr>
        <p:spPr/>
        <p:txBody>
          <a:bodyPr/>
          <a:lstStyle/>
          <a:p>
            <a:fld id="{A7175EFA-4615-45E5-95CD-1DE05E6FAD01}" type="slidenum">
              <a:rPr lang="en-SG" smtClean="0"/>
              <a:t>12</a:t>
            </a:fld>
            <a:endParaRPr lang="en-SG"/>
          </a:p>
        </p:txBody>
      </p:sp>
    </p:spTree>
    <p:extLst>
      <p:ext uri="{BB962C8B-B14F-4D97-AF65-F5344CB8AC3E}">
        <p14:creationId xmlns:p14="http://schemas.microsoft.com/office/powerpoint/2010/main" val="274796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Pnoc</a:t>
            </a:r>
            <a:r>
              <a:rPr lang="en-US" sz="1200" kern="1200" dirty="0">
                <a:solidFill>
                  <a:schemeClr val="tx1"/>
                </a:solidFill>
                <a:effectLst/>
                <a:latin typeface="+mn-lt"/>
                <a:ea typeface="+mn-ea"/>
                <a:cs typeface="+mn-cs"/>
              </a:rPr>
              <a:t>: </a:t>
            </a:r>
            <a:r>
              <a:rPr lang="en-SG" sz="1200" kern="1200" dirty="0">
                <a:solidFill>
                  <a:schemeClr val="tx1"/>
                </a:solidFill>
                <a:effectLst/>
                <a:latin typeface="+mn-lt"/>
                <a:ea typeface="+mn-ea"/>
                <a:cs typeface="+mn-cs"/>
              </a:rPr>
              <a:t>Non-operative power for heating mode (lower the better) . This is now mandatory and replaces “</a:t>
            </a:r>
            <a:r>
              <a:rPr lang="en-SG" sz="1200" kern="1200" dirty="0" err="1">
                <a:solidFill>
                  <a:schemeClr val="tx1"/>
                </a:solidFill>
                <a:effectLst/>
                <a:latin typeface="+mn-lt"/>
                <a:ea typeface="+mn-ea"/>
                <a:cs typeface="+mn-cs"/>
              </a:rPr>
              <a:t>avg_pwr_standby_mode</a:t>
            </a:r>
            <a:r>
              <a:rPr lang="en-SG"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There is a trend where the lower the average of </a:t>
            </a:r>
            <a:r>
              <a:rPr lang="en-SG" sz="1200" kern="1200" dirty="0" err="1">
                <a:solidFill>
                  <a:schemeClr val="tx1"/>
                </a:solidFill>
                <a:effectLst/>
                <a:latin typeface="+mn-lt"/>
                <a:ea typeface="+mn-ea"/>
                <a:cs typeface="+mn-cs"/>
              </a:rPr>
              <a:t>Pnoh</a:t>
            </a:r>
            <a:r>
              <a:rPr lang="en-SG" sz="1200" kern="1200" dirty="0">
                <a:solidFill>
                  <a:schemeClr val="tx1"/>
                </a:solidFill>
                <a:effectLst/>
                <a:latin typeface="+mn-lt"/>
                <a:ea typeface="+mn-ea"/>
                <a:cs typeface="+mn-cs"/>
              </a:rPr>
              <a:t> the better are the </a:t>
            </a:r>
            <a:r>
              <a:rPr lang="en-SG" sz="1200" kern="1200" dirty="0" err="1">
                <a:solidFill>
                  <a:schemeClr val="tx1"/>
                </a:solidFill>
                <a:effectLst/>
                <a:latin typeface="+mn-lt"/>
                <a:ea typeface="+mn-ea"/>
                <a:cs typeface="+mn-cs"/>
              </a:rPr>
              <a:t>star_heat</a:t>
            </a:r>
            <a:r>
              <a:rPr lang="en-SG" sz="1200" kern="1200" dirty="0">
                <a:solidFill>
                  <a:schemeClr val="tx1"/>
                </a:solidFill>
                <a:effectLst/>
                <a:latin typeface="+mn-lt"/>
                <a:ea typeface="+mn-ea"/>
                <a:cs typeface="+mn-cs"/>
              </a:rPr>
              <a:t> ratings. With an exception for </a:t>
            </a:r>
            <a:r>
              <a:rPr lang="en-SG" sz="1200" kern="1200" dirty="0" err="1">
                <a:solidFill>
                  <a:schemeClr val="tx1"/>
                </a:solidFill>
                <a:effectLst/>
                <a:latin typeface="+mn-lt"/>
                <a:ea typeface="+mn-ea"/>
                <a:cs typeface="+mn-cs"/>
              </a:rPr>
              <a:t>pnoh</a:t>
            </a:r>
            <a:r>
              <a:rPr lang="en-SG" sz="1200" kern="1200" dirty="0">
                <a:solidFill>
                  <a:schemeClr val="tx1"/>
                </a:solidFill>
                <a:effectLst/>
                <a:latin typeface="+mn-lt"/>
                <a:ea typeface="+mn-ea"/>
                <a:cs typeface="+mn-cs"/>
              </a:rPr>
              <a:t> average at 4.5 stars. Generally there are low </a:t>
            </a:r>
            <a:r>
              <a:rPr lang="en-SG" sz="1200" kern="1200" dirty="0" err="1">
                <a:solidFill>
                  <a:schemeClr val="tx1"/>
                </a:solidFill>
                <a:effectLst/>
                <a:latin typeface="+mn-lt"/>
                <a:ea typeface="+mn-ea"/>
                <a:cs typeface="+mn-cs"/>
              </a:rPr>
              <a:t>pnoc</a:t>
            </a:r>
            <a:r>
              <a:rPr lang="en-SG" sz="1200" kern="1200" dirty="0">
                <a:solidFill>
                  <a:schemeClr val="tx1"/>
                </a:solidFill>
                <a:effectLst/>
                <a:latin typeface="+mn-lt"/>
                <a:ea typeface="+mn-ea"/>
                <a:cs typeface="+mn-cs"/>
              </a:rPr>
              <a:t> ratings</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From comparing </a:t>
            </a:r>
            <a:r>
              <a:rPr lang="en-SG" sz="1200" kern="1200" dirty="0" err="1">
                <a:solidFill>
                  <a:schemeClr val="tx1"/>
                </a:solidFill>
                <a:effectLst/>
                <a:latin typeface="+mn-lt"/>
                <a:ea typeface="+mn-ea"/>
                <a:cs typeface="+mn-cs"/>
              </a:rPr>
              <a:t>pnoc</a:t>
            </a:r>
            <a:r>
              <a:rPr lang="en-SG" sz="1200" kern="1200" dirty="0">
                <a:solidFill>
                  <a:schemeClr val="tx1"/>
                </a:solidFill>
                <a:effectLst/>
                <a:latin typeface="+mn-lt"/>
                <a:ea typeface="+mn-ea"/>
                <a:cs typeface="+mn-cs"/>
              </a:rPr>
              <a:t> and </a:t>
            </a:r>
            <a:r>
              <a:rPr lang="en-SG" sz="1200" kern="1200" dirty="0" err="1">
                <a:solidFill>
                  <a:schemeClr val="tx1"/>
                </a:solidFill>
                <a:effectLst/>
                <a:latin typeface="+mn-lt"/>
                <a:ea typeface="+mn-ea"/>
                <a:cs typeface="+mn-cs"/>
              </a:rPr>
              <a:t>pnoh</a:t>
            </a:r>
            <a:r>
              <a:rPr lang="en-SG" sz="1200" kern="1200" dirty="0">
                <a:solidFill>
                  <a:schemeClr val="tx1"/>
                </a:solidFill>
                <a:effectLst/>
                <a:latin typeface="+mn-lt"/>
                <a:ea typeface="+mn-ea"/>
                <a:cs typeface="+mn-cs"/>
              </a:rPr>
              <a:t> the cool have a higher Non-operative power generally </a:t>
            </a:r>
          </a:p>
        </p:txBody>
      </p:sp>
      <p:sp>
        <p:nvSpPr>
          <p:cNvPr id="4" name="Slide Number Placeholder 3"/>
          <p:cNvSpPr>
            <a:spLocks noGrp="1"/>
          </p:cNvSpPr>
          <p:nvPr>
            <p:ph type="sldNum" sz="quarter" idx="5"/>
          </p:nvPr>
        </p:nvSpPr>
        <p:spPr/>
        <p:txBody>
          <a:bodyPr/>
          <a:lstStyle/>
          <a:p>
            <a:fld id="{A7175EFA-4615-45E5-95CD-1DE05E6FAD01}" type="slidenum">
              <a:rPr lang="en-SG" smtClean="0"/>
              <a:t>13</a:t>
            </a:fld>
            <a:endParaRPr lang="en-SG"/>
          </a:p>
        </p:txBody>
      </p:sp>
    </p:spTree>
    <p:extLst>
      <p:ext uri="{BB962C8B-B14F-4D97-AF65-F5344CB8AC3E}">
        <p14:creationId xmlns:p14="http://schemas.microsoft.com/office/powerpoint/2010/main" val="142294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err="1">
                <a:solidFill>
                  <a:schemeClr val="tx1"/>
                </a:solidFill>
                <a:effectLst/>
                <a:latin typeface="+mn-lt"/>
                <a:ea typeface="+mn-ea"/>
                <a:cs typeface="+mn-cs"/>
              </a:rPr>
              <a:t>AnnualOutputEER</a:t>
            </a:r>
            <a:r>
              <a:rPr lang="en-SG" sz="1200" kern="1200" dirty="0">
                <a:solidFill>
                  <a:schemeClr val="tx1"/>
                </a:solidFill>
                <a:effectLst/>
                <a:latin typeface="+mn-lt"/>
                <a:ea typeface="+mn-ea"/>
                <a:cs typeface="+mn-cs"/>
              </a:rPr>
              <a:t> : This is cooling energy efficiency (kW/kW) incorporating inoperative power consumption. This metric is what the MEPS level  is based upon and has been in use since 2010.</a:t>
            </a:r>
          </a:p>
          <a:p>
            <a:endParaRPr lang="en-SG" sz="1200" b="1" kern="1200" dirty="0">
              <a:solidFill>
                <a:schemeClr val="tx1"/>
              </a:solidFill>
              <a:effectLst/>
              <a:latin typeface="+mn-lt"/>
              <a:ea typeface="+mn-ea"/>
              <a:cs typeface="+mn-cs"/>
            </a:endParaRPr>
          </a:p>
          <a:p>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There is a trend where the higher the average of </a:t>
            </a:r>
            <a:r>
              <a:rPr lang="en-SG" sz="1200" kern="1200" dirty="0" err="1">
                <a:solidFill>
                  <a:schemeClr val="tx1"/>
                </a:solidFill>
                <a:effectLst/>
                <a:latin typeface="+mn-lt"/>
                <a:ea typeface="+mn-ea"/>
                <a:cs typeface="+mn-cs"/>
              </a:rPr>
              <a:t>AnnualOutputEER</a:t>
            </a:r>
            <a:r>
              <a:rPr lang="en-SG" sz="1200" kern="1200" dirty="0">
                <a:solidFill>
                  <a:schemeClr val="tx1"/>
                </a:solidFill>
                <a:effectLst/>
                <a:latin typeface="+mn-lt"/>
                <a:ea typeface="+mn-ea"/>
                <a:cs typeface="+mn-cs"/>
              </a:rPr>
              <a:t> the better are the </a:t>
            </a:r>
            <a:r>
              <a:rPr lang="en-SG" sz="1200" kern="1200" dirty="0" err="1">
                <a:solidFill>
                  <a:schemeClr val="tx1"/>
                </a:solidFill>
                <a:effectLst/>
                <a:latin typeface="+mn-lt"/>
                <a:ea typeface="+mn-ea"/>
                <a:cs typeface="+mn-cs"/>
              </a:rPr>
              <a:t>star_cool</a:t>
            </a:r>
            <a:r>
              <a:rPr lang="en-SG" sz="1200" kern="1200" dirty="0">
                <a:solidFill>
                  <a:schemeClr val="tx1"/>
                </a:solidFill>
                <a:effectLst/>
                <a:latin typeface="+mn-lt"/>
                <a:ea typeface="+mn-ea"/>
                <a:cs typeface="+mn-cs"/>
              </a:rPr>
              <a:t> ratings. </a:t>
            </a:r>
          </a:p>
        </p:txBody>
      </p:sp>
      <p:sp>
        <p:nvSpPr>
          <p:cNvPr id="4" name="Slide Number Placeholder 3"/>
          <p:cNvSpPr>
            <a:spLocks noGrp="1"/>
          </p:cNvSpPr>
          <p:nvPr>
            <p:ph type="sldNum" sz="quarter" idx="5"/>
          </p:nvPr>
        </p:nvSpPr>
        <p:spPr/>
        <p:txBody>
          <a:bodyPr/>
          <a:lstStyle/>
          <a:p>
            <a:fld id="{A7175EFA-4615-45E5-95CD-1DE05E6FAD01}" type="slidenum">
              <a:rPr lang="en-SG" smtClean="0"/>
              <a:t>14</a:t>
            </a:fld>
            <a:endParaRPr lang="en-SG"/>
          </a:p>
        </p:txBody>
      </p:sp>
    </p:spTree>
    <p:extLst>
      <p:ext uri="{BB962C8B-B14F-4D97-AF65-F5344CB8AC3E}">
        <p14:creationId xmlns:p14="http://schemas.microsoft.com/office/powerpoint/2010/main" val="1710264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err="1">
                <a:solidFill>
                  <a:schemeClr val="tx1"/>
                </a:solidFill>
                <a:effectLst/>
                <a:latin typeface="+mn-lt"/>
                <a:ea typeface="+mn-ea"/>
                <a:cs typeface="+mn-cs"/>
              </a:rPr>
              <a:t>AnnualOutputCOP</a:t>
            </a:r>
            <a:r>
              <a:rPr lang="en-SG" sz="1200" kern="1200" dirty="0">
                <a:solidFill>
                  <a:schemeClr val="tx1"/>
                </a:solidFill>
                <a:effectLst/>
                <a:latin typeface="+mn-lt"/>
                <a:ea typeface="+mn-ea"/>
                <a:cs typeface="+mn-cs"/>
              </a:rPr>
              <a:t>: This is heating energy efficiency (kW/kW) incorporating inoperative power consumption. This metric is what the MEPS level is based upon and has been in use since 2010.</a:t>
            </a:r>
          </a:p>
          <a:p>
            <a:endParaRPr lang="en-SG" sz="1200" b="1" kern="1200" dirty="0">
              <a:solidFill>
                <a:schemeClr val="tx1"/>
              </a:solidFill>
              <a:effectLst/>
              <a:latin typeface="+mn-lt"/>
              <a:ea typeface="+mn-ea"/>
              <a:cs typeface="+mn-cs"/>
            </a:endParaRPr>
          </a:p>
          <a:p>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There is a trend where the higher the average of </a:t>
            </a:r>
            <a:r>
              <a:rPr lang="en-SG" sz="1200" kern="1200" dirty="0" err="1">
                <a:solidFill>
                  <a:schemeClr val="tx1"/>
                </a:solidFill>
                <a:effectLst/>
                <a:latin typeface="+mn-lt"/>
                <a:ea typeface="+mn-ea"/>
                <a:cs typeface="+mn-cs"/>
              </a:rPr>
              <a:t>AnnualOutputCOP</a:t>
            </a:r>
            <a:r>
              <a:rPr lang="en-SG" sz="1200" kern="1200" dirty="0">
                <a:solidFill>
                  <a:schemeClr val="tx1"/>
                </a:solidFill>
                <a:effectLst/>
                <a:latin typeface="+mn-lt"/>
                <a:ea typeface="+mn-ea"/>
                <a:cs typeface="+mn-cs"/>
              </a:rPr>
              <a:t> the better are the </a:t>
            </a:r>
            <a:r>
              <a:rPr lang="en-SG" sz="1200" kern="1200" dirty="0" err="1">
                <a:solidFill>
                  <a:schemeClr val="tx1"/>
                </a:solidFill>
                <a:effectLst/>
                <a:latin typeface="+mn-lt"/>
                <a:ea typeface="+mn-ea"/>
                <a:cs typeface="+mn-cs"/>
              </a:rPr>
              <a:t>star_heat</a:t>
            </a:r>
            <a:r>
              <a:rPr lang="en-SG" sz="1200" kern="1200" dirty="0">
                <a:solidFill>
                  <a:schemeClr val="tx1"/>
                </a:solidFill>
                <a:effectLst/>
                <a:latin typeface="+mn-lt"/>
                <a:ea typeface="+mn-ea"/>
                <a:cs typeface="+mn-cs"/>
              </a:rPr>
              <a:t> ratings. </a:t>
            </a:r>
          </a:p>
        </p:txBody>
      </p:sp>
      <p:sp>
        <p:nvSpPr>
          <p:cNvPr id="4" name="Slide Number Placeholder 3"/>
          <p:cNvSpPr>
            <a:spLocks noGrp="1"/>
          </p:cNvSpPr>
          <p:nvPr>
            <p:ph type="sldNum" sz="quarter" idx="5"/>
          </p:nvPr>
        </p:nvSpPr>
        <p:spPr/>
        <p:txBody>
          <a:bodyPr/>
          <a:lstStyle/>
          <a:p>
            <a:fld id="{A7175EFA-4615-45E5-95CD-1DE05E6FAD01}" type="slidenum">
              <a:rPr lang="en-SG" smtClean="0"/>
              <a:t>15</a:t>
            </a:fld>
            <a:endParaRPr lang="en-SG"/>
          </a:p>
        </p:txBody>
      </p:sp>
    </p:spTree>
    <p:extLst>
      <p:ext uri="{BB962C8B-B14F-4D97-AF65-F5344CB8AC3E}">
        <p14:creationId xmlns:p14="http://schemas.microsoft.com/office/powerpoint/2010/main" val="3387425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Observation:</a:t>
            </a:r>
          </a:p>
          <a:p>
            <a:r>
              <a:rPr lang="en-US" sz="1200" b="0" kern="1200" dirty="0">
                <a:solidFill>
                  <a:schemeClr val="tx1"/>
                </a:solidFill>
                <a:effectLst/>
                <a:latin typeface="+mn-lt"/>
                <a:ea typeface="+mn-ea"/>
                <a:cs typeface="+mn-cs"/>
              </a:rPr>
              <a:t>Larger size, lower ratings as it can be seen. As mentioned, size is one of the determinant for the performance</a:t>
            </a:r>
            <a:endParaRPr lang="en-SG"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175EFA-4615-45E5-95CD-1DE05E6FAD01}" type="slidenum">
              <a:rPr lang="en-SG" smtClean="0"/>
              <a:t>16</a:t>
            </a:fld>
            <a:endParaRPr lang="en-SG"/>
          </a:p>
        </p:txBody>
      </p:sp>
    </p:spTree>
    <p:extLst>
      <p:ext uri="{BB962C8B-B14F-4D97-AF65-F5344CB8AC3E}">
        <p14:creationId xmlns:p14="http://schemas.microsoft.com/office/powerpoint/2010/main" val="328133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Observation:</a:t>
            </a:r>
          </a:p>
          <a:p>
            <a:r>
              <a:rPr lang="en-US" sz="1200" b="0" kern="1200" dirty="0">
                <a:solidFill>
                  <a:schemeClr val="tx1"/>
                </a:solidFill>
                <a:effectLst/>
                <a:latin typeface="+mn-lt"/>
                <a:ea typeface="+mn-ea"/>
                <a:cs typeface="+mn-cs"/>
              </a:rPr>
              <a:t>Larger size, lower ratings as it can be seen. As mentioned, size is one of the determinant for the performance</a:t>
            </a:r>
            <a:endParaRPr lang="en-SG"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175EFA-4615-45E5-95CD-1DE05E6FAD01}" type="slidenum">
              <a:rPr lang="en-SG" smtClean="0"/>
              <a:t>17</a:t>
            </a:fld>
            <a:endParaRPr lang="en-SG"/>
          </a:p>
        </p:txBody>
      </p:sp>
    </p:spTree>
    <p:extLst>
      <p:ext uri="{BB962C8B-B14F-4D97-AF65-F5344CB8AC3E}">
        <p14:creationId xmlns:p14="http://schemas.microsoft.com/office/powerpoint/2010/main" val="94814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18</a:t>
            </a:fld>
            <a:endParaRPr lang="en-SG"/>
          </a:p>
        </p:txBody>
      </p:sp>
    </p:spTree>
    <p:extLst>
      <p:ext uri="{BB962C8B-B14F-4D97-AF65-F5344CB8AC3E}">
        <p14:creationId xmlns:p14="http://schemas.microsoft.com/office/powerpoint/2010/main" val="3027490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Inc MSE is the most robust and informative measure. It is the increase in </a:t>
            </a:r>
            <a:r>
              <a:rPr lang="en-GB" sz="1200" kern="1200" dirty="0" err="1">
                <a:solidFill>
                  <a:schemeClr val="tx1"/>
                </a:solidFill>
                <a:effectLst/>
                <a:latin typeface="+mn-lt"/>
                <a:ea typeface="+mn-ea"/>
                <a:cs typeface="+mn-cs"/>
              </a:rPr>
              <a:t>mse</a:t>
            </a:r>
            <a:r>
              <a:rPr lang="en-GB" sz="1200" kern="1200" dirty="0">
                <a:solidFill>
                  <a:schemeClr val="tx1"/>
                </a:solidFill>
                <a:effectLst/>
                <a:latin typeface="+mn-lt"/>
                <a:ea typeface="+mn-ea"/>
                <a:cs typeface="+mn-cs"/>
              </a:rPr>
              <a:t> (mean squared error) of predictions (estimated with out-of-bag-CV) as a result of variable j being permuted (values randomly shuffled).</a:t>
            </a:r>
            <a:endParaRPr lang="en-SG"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grow regression forest. Compute OOB-</a:t>
            </a:r>
            <a:r>
              <a:rPr lang="en-GB" sz="1200" kern="1200" dirty="0" err="1">
                <a:solidFill>
                  <a:schemeClr val="tx1"/>
                </a:solidFill>
                <a:effectLst/>
                <a:latin typeface="+mn-lt"/>
                <a:ea typeface="+mn-ea"/>
                <a:cs typeface="+mn-cs"/>
              </a:rPr>
              <a:t>mse</a:t>
            </a:r>
            <a:r>
              <a:rPr lang="en-GB" sz="1200" kern="1200" dirty="0">
                <a:solidFill>
                  <a:schemeClr val="tx1"/>
                </a:solidFill>
                <a:effectLst/>
                <a:latin typeface="+mn-lt"/>
                <a:ea typeface="+mn-ea"/>
                <a:cs typeface="+mn-cs"/>
              </a:rPr>
              <a:t>, name this mse0.</a:t>
            </a:r>
            <a:endParaRPr lang="en-SG"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for 1 to j var: permute values of column j, then predict and compute OOB-</a:t>
            </a:r>
            <a:r>
              <a:rPr lang="en-GB" sz="1200" kern="1200" dirty="0" err="1">
                <a:solidFill>
                  <a:schemeClr val="tx1"/>
                </a:solidFill>
                <a:effectLst/>
                <a:latin typeface="+mn-lt"/>
                <a:ea typeface="+mn-ea"/>
                <a:cs typeface="+mn-cs"/>
              </a:rPr>
              <a:t>mse</a:t>
            </a:r>
            <a:r>
              <a:rPr lang="en-GB" sz="1200" kern="1200" dirty="0">
                <a:solidFill>
                  <a:schemeClr val="tx1"/>
                </a:solidFill>
                <a:effectLst/>
                <a:latin typeface="+mn-lt"/>
                <a:ea typeface="+mn-ea"/>
                <a:cs typeface="+mn-cs"/>
              </a:rPr>
              <a:t>(j)</a:t>
            </a:r>
            <a:endParaRPr lang="en-SG"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Inc MSE of </a:t>
            </a:r>
            <a:r>
              <a:rPr lang="en-GB" sz="1200" kern="1200" dirty="0" err="1">
                <a:solidFill>
                  <a:schemeClr val="tx1"/>
                </a:solidFill>
                <a:effectLst/>
                <a:latin typeface="+mn-lt"/>
                <a:ea typeface="+mn-ea"/>
                <a:cs typeface="+mn-cs"/>
              </a:rPr>
              <a:t>j’th</a:t>
            </a:r>
            <a:r>
              <a:rPr lang="en-GB" sz="1200" kern="1200" dirty="0">
                <a:solidFill>
                  <a:schemeClr val="tx1"/>
                </a:solidFill>
                <a:effectLst/>
                <a:latin typeface="+mn-lt"/>
                <a:ea typeface="+mn-ea"/>
                <a:cs typeface="+mn-cs"/>
              </a:rPr>
              <a:t> is (</a:t>
            </a:r>
            <a:r>
              <a:rPr lang="en-GB" sz="1200" kern="1200" dirty="0" err="1">
                <a:solidFill>
                  <a:schemeClr val="tx1"/>
                </a:solidFill>
                <a:effectLst/>
                <a:latin typeface="+mn-lt"/>
                <a:ea typeface="+mn-ea"/>
                <a:cs typeface="+mn-cs"/>
              </a:rPr>
              <a:t>mse</a:t>
            </a:r>
            <a:r>
              <a:rPr lang="en-GB" sz="1200" kern="1200" dirty="0">
                <a:solidFill>
                  <a:schemeClr val="tx1"/>
                </a:solidFill>
                <a:effectLst/>
                <a:latin typeface="+mn-lt"/>
                <a:ea typeface="+mn-ea"/>
                <a:cs typeface="+mn-cs"/>
              </a:rPr>
              <a:t>(j)-mse0)/mse0 * 100%</a:t>
            </a:r>
            <a:endParaRPr lang="en-SG"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higher the number, the more important </a:t>
            </a:r>
            <a:r>
              <a:rPr lang="en-GB" sz="1200" kern="1200" dirty="0" err="1">
                <a:solidFill>
                  <a:schemeClr val="tx1"/>
                </a:solidFill>
                <a:effectLst/>
                <a:latin typeface="+mn-lt"/>
                <a:ea typeface="+mn-ea"/>
                <a:cs typeface="+mn-cs"/>
              </a:rPr>
              <a:t>IncNodePurity</a:t>
            </a:r>
            <a:r>
              <a:rPr lang="en-GB" sz="1200" kern="1200" dirty="0">
                <a:solidFill>
                  <a:schemeClr val="tx1"/>
                </a:solidFill>
                <a:effectLst/>
                <a:latin typeface="+mn-lt"/>
                <a:ea typeface="+mn-ea"/>
                <a:cs typeface="+mn-cs"/>
              </a:rPr>
              <a:t> relates to the loss function which by best splits are chosen. The loss function is </a:t>
            </a:r>
            <a:r>
              <a:rPr lang="en-GB" sz="1200" kern="1200" dirty="0" err="1">
                <a:solidFill>
                  <a:schemeClr val="tx1"/>
                </a:solidFill>
                <a:effectLst/>
                <a:latin typeface="+mn-lt"/>
                <a:ea typeface="+mn-ea"/>
                <a:cs typeface="+mn-cs"/>
              </a:rPr>
              <a:t>mse</a:t>
            </a:r>
            <a:r>
              <a:rPr lang="en-GB" sz="1200" kern="1200" dirty="0">
                <a:solidFill>
                  <a:schemeClr val="tx1"/>
                </a:solidFill>
                <a:effectLst/>
                <a:latin typeface="+mn-lt"/>
                <a:ea typeface="+mn-ea"/>
                <a:cs typeface="+mn-cs"/>
              </a:rPr>
              <a:t> for regression and </a:t>
            </a:r>
            <a:r>
              <a:rPr lang="en-GB" sz="1200" kern="1200" dirty="0" err="1">
                <a:solidFill>
                  <a:schemeClr val="tx1"/>
                </a:solidFill>
                <a:effectLst/>
                <a:latin typeface="+mn-lt"/>
                <a:ea typeface="+mn-ea"/>
                <a:cs typeface="+mn-cs"/>
              </a:rPr>
              <a:t>gini</a:t>
            </a:r>
            <a:r>
              <a:rPr lang="en-GB" sz="1200" kern="1200" dirty="0">
                <a:solidFill>
                  <a:schemeClr val="tx1"/>
                </a:solidFill>
                <a:effectLst/>
                <a:latin typeface="+mn-lt"/>
                <a:ea typeface="+mn-ea"/>
                <a:cs typeface="+mn-cs"/>
              </a:rPr>
              <a:t>-impurity for classification. More useful variables achieve higher increases in node purities, that is to find a split which has a high inter node ‘variance’ and a small intra node ‘variance’. Inc Node Purity is biased and should only be used if the extra computation time of calculating % Inc MSE is unacceptable.</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19</a:t>
            </a:fld>
            <a:endParaRPr lang="en-SG"/>
          </a:p>
        </p:txBody>
      </p:sp>
    </p:spTree>
    <p:extLst>
      <p:ext uri="{BB962C8B-B14F-4D97-AF65-F5344CB8AC3E}">
        <p14:creationId xmlns:p14="http://schemas.microsoft.com/office/powerpoint/2010/main" val="3029072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24</a:t>
            </a:fld>
            <a:endParaRPr lang="en-SG"/>
          </a:p>
        </p:txBody>
      </p:sp>
    </p:spTree>
    <p:extLst>
      <p:ext uri="{BB962C8B-B14F-4D97-AF65-F5344CB8AC3E}">
        <p14:creationId xmlns:p14="http://schemas.microsoft.com/office/powerpoint/2010/main" val="3514727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In boosting, each new tree is a fit on a modified version of the original data set. The AdaBoost Algorithm begins by training a decision tree in which each observation is assigned an equal weight. After evaluating the first tree, we increase the weights of those observations that are difficult to classify and lower the weights for those that are easy to classify. The second tree is therefore grown on this weighted data. Predictions of the final ensemble model is therefore the weighted sum of the predictions made by the previous tree models.</a:t>
            </a:r>
          </a:p>
          <a:p>
            <a:r>
              <a:rPr lang="en-SG" sz="1200" kern="1200" dirty="0">
                <a:solidFill>
                  <a:schemeClr val="tx1"/>
                </a:solidFill>
                <a:effectLst/>
                <a:latin typeface="+mn-lt"/>
                <a:ea typeface="+mn-ea"/>
                <a:cs typeface="+mn-cs"/>
              </a:rPr>
              <a:t>While the AdaBoost model identifies the shortcomings by using high weight data points, gradient boosting performs the same by using gradients in the loss function (</a:t>
            </a:r>
            <a:r>
              <a:rPr lang="en-SG" sz="1200" i="1" kern="1200" dirty="0">
                <a:solidFill>
                  <a:schemeClr val="tx1"/>
                </a:solidFill>
                <a:effectLst/>
                <a:latin typeface="+mn-lt"/>
                <a:ea typeface="+mn-ea"/>
                <a:cs typeface="+mn-cs"/>
              </a:rPr>
              <a:t>y=</a:t>
            </a:r>
            <a:r>
              <a:rPr lang="en-SG" sz="1200" i="1" kern="1200" dirty="0" err="1">
                <a:solidFill>
                  <a:schemeClr val="tx1"/>
                </a:solidFill>
                <a:effectLst/>
                <a:latin typeface="+mn-lt"/>
                <a:ea typeface="+mn-ea"/>
                <a:cs typeface="+mn-cs"/>
              </a:rPr>
              <a:t>ax+b+e</a:t>
            </a:r>
            <a:r>
              <a:rPr lang="en-SG" sz="1200" i="1" kern="1200" dirty="0">
                <a:solidFill>
                  <a:schemeClr val="tx1"/>
                </a:solidFill>
                <a:effectLst/>
                <a:latin typeface="+mn-lt"/>
                <a:ea typeface="+mn-ea"/>
                <a:cs typeface="+mn-cs"/>
              </a:rPr>
              <a:t> , e needs a special mention as it is the error term)</a:t>
            </a:r>
            <a:r>
              <a:rPr lang="en-SG" sz="1200" kern="1200" dirty="0">
                <a:solidFill>
                  <a:schemeClr val="tx1"/>
                </a:solidFill>
                <a:effectLst/>
                <a:latin typeface="+mn-lt"/>
                <a:ea typeface="+mn-ea"/>
                <a:cs typeface="+mn-cs"/>
              </a:rPr>
              <a:t>. The loss function is a measure indicating how good are model’s coefficients are at fitting the underlying data. A logical understanding of loss function would depend on what we are trying to optimise. For example, if we are trying to predict the air con cooling ability rating by using a regression, then the loss function would be based off the error between true and predicted sri_2010_cool prices. </a:t>
            </a:r>
          </a:p>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25</a:t>
            </a:fld>
            <a:endParaRPr lang="en-SG"/>
          </a:p>
        </p:txBody>
      </p:sp>
    </p:spTree>
    <p:extLst>
      <p:ext uri="{BB962C8B-B14F-4D97-AF65-F5344CB8AC3E}">
        <p14:creationId xmlns:p14="http://schemas.microsoft.com/office/powerpoint/2010/main" val="34817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particular project that we have chosen, we were tasked to predict the yearly energy consumption of air conditioner in both of the heating and cooling element. We were also tasked to predict the SRI values in both the heating and cooling ratings as well.</a:t>
            </a:r>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4</a:t>
            </a:fld>
            <a:endParaRPr lang="en-SG"/>
          </a:p>
        </p:txBody>
      </p:sp>
    </p:spTree>
    <p:extLst>
      <p:ext uri="{BB962C8B-B14F-4D97-AF65-F5344CB8AC3E}">
        <p14:creationId xmlns:p14="http://schemas.microsoft.com/office/powerpoint/2010/main" val="1334636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27</a:t>
            </a:fld>
            <a:endParaRPr lang="en-SG"/>
          </a:p>
        </p:txBody>
      </p:sp>
    </p:spTree>
    <p:extLst>
      <p:ext uri="{BB962C8B-B14F-4D97-AF65-F5344CB8AC3E}">
        <p14:creationId xmlns:p14="http://schemas.microsoft.com/office/powerpoint/2010/main" val="2082674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34</a:t>
            </a:fld>
            <a:endParaRPr lang="en-SG"/>
          </a:p>
        </p:txBody>
      </p:sp>
    </p:spTree>
    <p:extLst>
      <p:ext uri="{BB962C8B-B14F-4D97-AF65-F5344CB8AC3E}">
        <p14:creationId xmlns:p14="http://schemas.microsoft.com/office/powerpoint/2010/main" val="367394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35</a:t>
            </a:fld>
            <a:endParaRPr lang="en-SG"/>
          </a:p>
        </p:txBody>
      </p:sp>
    </p:spTree>
    <p:extLst>
      <p:ext uri="{BB962C8B-B14F-4D97-AF65-F5344CB8AC3E}">
        <p14:creationId xmlns:p14="http://schemas.microsoft.com/office/powerpoint/2010/main" val="65933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36</a:t>
            </a:fld>
            <a:endParaRPr lang="en-SG"/>
          </a:p>
        </p:txBody>
      </p:sp>
    </p:spTree>
    <p:extLst>
      <p:ext uri="{BB962C8B-B14F-4D97-AF65-F5344CB8AC3E}">
        <p14:creationId xmlns:p14="http://schemas.microsoft.com/office/powerpoint/2010/main" val="95787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37</a:t>
            </a:fld>
            <a:endParaRPr lang="en-SG"/>
          </a:p>
        </p:txBody>
      </p:sp>
    </p:spTree>
    <p:extLst>
      <p:ext uri="{BB962C8B-B14F-4D97-AF65-F5344CB8AC3E}">
        <p14:creationId xmlns:p14="http://schemas.microsoft.com/office/powerpoint/2010/main" val="139736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38</a:t>
            </a:fld>
            <a:endParaRPr lang="en-SG"/>
          </a:p>
        </p:txBody>
      </p:sp>
    </p:spTree>
    <p:extLst>
      <p:ext uri="{BB962C8B-B14F-4D97-AF65-F5344CB8AC3E}">
        <p14:creationId xmlns:p14="http://schemas.microsoft.com/office/powerpoint/2010/main" val="350061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39</a:t>
            </a:fld>
            <a:endParaRPr lang="en-SG"/>
          </a:p>
        </p:txBody>
      </p:sp>
    </p:spTree>
    <p:extLst>
      <p:ext uri="{BB962C8B-B14F-4D97-AF65-F5344CB8AC3E}">
        <p14:creationId xmlns:p14="http://schemas.microsoft.com/office/powerpoint/2010/main" val="3775479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40</a:t>
            </a:fld>
            <a:endParaRPr lang="en-SG"/>
          </a:p>
        </p:txBody>
      </p:sp>
    </p:spTree>
    <p:extLst>
      <p:ext uri="{BB962C8B-B14F-4D97-AF65-F5344CB8AC3E}">
        <p14:creationId xmlns:p14="http://schemas.microsoft.com/office/powerpoint/2010/main" val="213855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5</a:t>
            </a:fld>
            <a:endParaRPr lang="en-SG"/>
          </a:p>
        </p:txBody>
      </p:sp>
    </p:spTree>
    <p:extLst>
      <p:ext uri="{BB962C8B-B14F-4D97-AF65-F5344CB8AC3E}">
        <p14:creationId xmlns:p14="http://schemas.microsoft.com/office/powerpoint/2010/main" val="132242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6</a:t>
            </a:fld>
            <a:endParaRPr lang="en-SG"/>
          </a:p>
        </p:txBody>
      </p:sp>
    </p:spTree>
    <p:extLst>
      <p:ext uri="{BB962C8B-B14F-4D97-AF65-F5344CB8AC3E}">
        <p14:creationId xmlns:p14="http://schemas.microsoft.com/office/powerpoint/2010/main" val="27626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7</a:t>
            </a:fld>
            <a:endParaRPr lang="en-SG"/>
          </a:p>
        </p:txBody>
      </p:sp>
    </p:spTree>
    <p:extLst>
      <p:ext uri="{BB962C8B-B14F-4D97-AF65-F5344CB8AC3E}">
        <p14:creationId xmlns:p14="http://schemas.microsoft.com/office/powerpoint/2010/main" val="183717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8</a:t>
            </a:fld>
            <a:endParaRPr lang="en-SG"/>
          </a:p>
        </p:txBody>
      </p:sp>
    </p:spTree>
    <p:extLst>
      <p:ext uri="{BB962C8B-B14F-4D97-AF65-F5344CB8AC3E}">
        <p14:creationId xmlns:p14="http://schemas.microsoft.com/office/powerpoint/2010/main" val="54885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chart, we can clearly observe that the brand “TCL” has the highest cool and heat star rating. Cross reference back to the database shows that “TCL” is producing very efficiency Single Split System with Invertor air con that are averaging up the rating.</a:t>
            </a:r>
            <a:endParaRPr lang="en-SG" sz="1200" kern="1200" dirty="0">
              <a:solidFill>
                <a:schemeClr val="tx1"/>
              </a:solidFill>
              <a:effectLst/>
              <a:latin typeface="+mn-lt"/>
              <a:ea typeface="+mn-ea"/>
              <a:cs typeface="+mn-cs"/>
            </a:endParaRPr>
          </a:p>
          <a:p>
            <a:endParaRPr lang="en-SG" dirty="0"/>
          </a:p>
          <a:p>
            <a:r>
              <a:rPr lang="en-US" sz="1200" b="1" kern="1200" dirty="0">
                <a:solidFill>
                  <a:schemeClr val="tx1"/>
                </a:solidFill>
                <a:effectLst/>
                <a:latin typeface="+mn-lt"/>
                <a:ea typeface="+mn-ea"/>
                <a:cs typeface="+mn-cs"/>
              </a:rPr>
              <a:t>Recommendation</a:t>
            </a:r>
            <a:r>
              <a:rPr lang="en-US" sz="1200" kern="1200" dirty="0">
                <a:solidFill>
                  <a:schemeClr val="tx1"/>
                </a:solidFill>
                <a:effectLst/>
                <a:latin typeface="+mn-lt"/>
                <a:ea typeface="+mn-ea"/>
                <a:cs typeface="+mn-cs"/>
              </a:rPr>
              <a:t>:</a:t>
            </a:r>
            <a:endParaRPr lang="en-S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a new customer want a highly efficiency A/C, we could highly recommend the buyer to select a model from “TCL”.</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9</a:t>
            </a:fld>
            <a:endParaRPr lang="en-SG"/>
          </a:p>
        </p:txBody>
      </p:sp>
    </p:spTree>
    <p:extLst>
      <p:ext uri="{BB962C8B-B14F-4D97-AF65-F5344CB8AC3E}">
        <p14:creationId xmlns:p14="http://schemas.microsoft.com/office/powerpoint/2010/main" val="379955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From the chart above, it is showing that the depth is larger it is having lower star rating. As can be seem, the chart is linearly shifting downwards from the depth is smaller and the star rating is increasing. The relationship from both heat and cool showing that to have a smaller unit will have a better star rating. </a:t>
            </a:r>
          </a:p>
          <a:p>
            <a:r>
              <a:rPr lang="en-SG" sz="1200" kern="1200" dirty="0">
                <a:solidFill>
                  <a:schemeClr val="tx1"/>
                </a:solidFill>
                <a:effectLst/>
                <a:latin typeface="+mn-lt"/>
                <a:ea typeface="+mn-ea"/>
                <a:cs typeface="+mn-cs"/>
              </a:rPr>
              <a:t> </a:t>
            </a:r>
          </a:p>
          <a:p>
            <a:r>
              <a:rPr lang="en-SG" sz="1200" b="1" kern="1200" dirty="0">
                <a:solidFill>
                  <a:schemeClr val="tx1"/>
                </a:solidFill>
                <a:effectLst/>
                <a:latin typeface="+mn-lt"/>
                <a:ea typeface="+mn-ea"/>
                <a:cs typeface="+mn-cs"/>
              </a:rPr>
              <a:t>Recommendation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Based on this observation, it can be said that with reference back to data source, generally it is wall hung, single split system that will have smaller depth while cassette, single split system having larger depth. With this in mind, a new buyer can base on the type of A/C type to select for better rating.</a:t>
            </a:r>
          </a:p>
          <a:p>
            <a:endParaRPr lang="en-SG" dirty="0"/>
          </a:p>
        </p:txBody>
      </p:sp>
      <p:sp>
        <p:nvSpPr>
          <p:cNvPr id="4" name="Slide Number Placeholder 3"/>
          <p:cNvSpPr>
            <a:spLocks noGrp="1"/>
          </p:cNvSpPr>
          <p:nvPr>
            <p:ph type="sldNum" sz="quarter" idx="5"/>
          </p:nvPr>
        </p:nvSpPr>
        <p:spPr/>
        <p:txBody>
          <a:bodyPr/>
          <a:lstStyle/>
          <a:p>
            <a:fld id="{A7175EFA-4615-45E5-95CD-1DE05E6FAD01}" type="slidenum">
              <a:rPr lang="en-SG" smtClean="0"/>
              <a:t>10</a:t>
            </a:fld>
            <a:endParaRPr lang="en-SG"/>
          </a:p>
        </p:txBody>
      </p:sp>
    </p:spTree>
    <p:extLst>
      <p:ext uri="{BB962C8B-B14F-4D97-AF65-F5344CB8AC3E}">
        <p14:creationId xmlns:p14="http://schemas.microsoft.com/office/powerpoint/2010/main" val="38788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kern="1200" dirty="0">
                <a:solidFill>
                  <a:schemeClr val="tx1"/>
                </a:solidFill>
                <a:effectLst/>
                <a:latin typeface="+mn-lt"/>
                <a:ea typeface="+mn-ea"/>
                <a:cs typeface="+mn-cs"/>
              </a:rPr>
              <a:t>Observation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From the chart above, it is showing that when the height is larger it is having lower star rating. As can be seem, the chart is linearly shifting downwards from the depth is smaller and the star rating is increasing. The relationship from both heat and cool showing that to have a smaller unit will have a better star rating. The reason for the sudden rise in star 7 is because there is a outliers which consist only 1 or couple of records that is 7 starred but with middle sized dimension. </a:t>
            </a:r>
          </a:p>
          <a:p>
            <a:r>
              <a:rPr lang="en-SG" sz="1200" kern="1200" dirty="0">
                <a:solidFill>
                  <a:schemeClr val="tx1"/>
                </a:solidFill>
                <a:effectLst/>
                <a:latin typeface="+mn-lt"/>
                <a:ea typeface="+mn-ea"/>
                <a:cs typeface="+mn-cs"/>
              </a:rPr>
              <a:t> </a:t>
            </a:r>
          </a:p>
          <a:p>
            <a:r>
              <a:rPr lang="en-SG" sz="1200" b="1" kern="1200" dirty="0">
                <a:solidFill>
                  <a:schemeClr val="tx1"/>
                </a:solidFill>
                <a:effectLst/>
                <a:latin typeface="+mn-lt"/>
                <a:ea typeface="+mn-ea"/>
                <a:cs typeface="+mn-cs"/>
              </a:rPr>
              <a:t>Recommendation</a:t>
            </a:r>
            <a:r>
              <a:rPr lang="en-SG" sz="1200" kern="1200" dirty="0">
                <a:solidFill>
                  <a:schemeClr val="tx1"/>
                </a:solidFill>
                <a:effectLst/>
                <a:latin typeface="+mn-lt"/>
                <a:ea typeface="+mn-ea"/>
                <a:cs typeface="+mn-cs"/>
              </a:rPr>
              <a:t>:</a:t>
            </a:r>
          </a:p>
          <a:p>
            <a:r>
              <a:rPr lang="en-SG" sz="1200" kern="1200" dirty="0">
                <a:solidFill>
                  <a:schemeClr val="tx1"/>
                </a:solidFill>
                <a:effectLst/>
                <a:latin typeface="+mn-lt"/>
                <a:ea typeface="+mn-ea"/>
                <a:cs typeface="+mn-cs"/>
              </a:rPr>
              <a:t>Based on this observation, it can be said that with reference back to data source, generally it is wall hung, single split system that will have smaller depth while cassette, single split system having larger depth. With this in mind, a new buyer can base on the type of A/C type to select for better rating.</a:t>
            </a:r>
          </a:p>
        </p:txBody>
      </p:sp>
      <p:sp>
        <p:nvSpPr>
          <p:cNvPr id="4" name="Slide Number Placeholder 3"/>
          <p:cNvSpPr>
            <a:spLocks noGrp="1"/>
          </p:cNvSpPr>
          <p:nvPr>
            <p:ph type="sldNum" sz="quarter" idx="5"/>
          </p:nvPr>
        </p:nvSpPr>
        <p:spPr/>
        <p:txBody>
          <a:bodyPr/>
          <a:lstStyle/>
          <a:p>
            <a:fld id="{A7175EFA-4615-45E5-95CD-1DE05E6FAD01}" type="slidenum">
              <a:rPr lang="en-SG" smtClean="0"/>
              <a:t>11</a:t>
            </a:fld>
            <a:endParaRPr lang="en-SG"/>
          </a:p>
        </p:txBody>
      </p:sp>
    </p:spTree>
    <p:extLst>
      <p:ext uri="{BB962C8B-B14F-4D97-AF65-F5344CB8AC3E}">
        <p14:creationId xmlns:p14="http://schemas.microsoft.com/office/powerpoint/2010/main" val="272501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AB885E8-9208-4209-AA0E-BB25F324BD8B}" type="datetimeFigureOut">
              <a:rPr lang="en-SG" smtClean="0"/>
              <a:t>20/2/20</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6ED845F-4393-4010-98A3-41068D0F63F5}"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75639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885E8-9208-4209-AA0E-BB25F324BD8B}" type="datetimeFigureOut">
              <a:rPr lang="en-SG" smtClean="0"/>
              <a:t>20/2/20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160491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885E8-9208-4209-AA0E-BB25F324BD8B}" type="datetimeFigureOut">
              <a:rPr lang="en-SG" smtClean="0"/>
              <a:t>20/2/20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1985402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B885E8-9208-4209-AA0E-BB25F324BD8B}" type="datetimeFigureOut">
              <a:rPr lang="en-SG" smtClean="0"/>
              <a:t>20/2/20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80448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885E8-9208-4209-AA0E-BB25F324BD8B}" type="datetimeFigureOut">
              <a:rPr lang="en-SG" smtClean="0"/>
              <a:t>20/2/20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6ED845F-4393-4010-98A3-41068D0F63F5}"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24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B885E8-9208-4209-AA0E-BB25F324BD8B}" type="datetimeFigureOut">
              <a:rPr lang="en-SG" smtClean="0"/>
              <a:t>20/2/20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385094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B885E8-9208-4209-AA0E-BB25F324BD8B}" type="datetimeFigureOut">
              <a:rPr lang="en-SG" smtClean="0"/>
              <a:t>20/2/20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32430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B885E8-9208-4209-AA0E-BB25F324BD8B}" type="datetimeFigureOut">
              <a:rPr lang="en-SG" smtClean="0"/>
              <a:t>20/2/20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374190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885E8-9208-4209-AA0E-BB25F324BD8B}" type="datetimeFigureOut">
              <a:rPr lang="en-SG" smtClean="0"/>
              <a:t>20/2/20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171195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B885E8-9208-4209-AA0E-BB25F324BD8B}" type="datetimeFigureOut">
              <a:rPr lang="en-SG" smtClean="0"/>
              <a:t>20/2/20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413992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B885E8-9208-4209-AA0E-BB25F324BD8B}" type="datetimeFigureOut">
              <a:rPr lang="en-SG" smtClean="0"/>
              <a:t>20/2/20</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ED845F-4393-4010-98A3-41068D0F63F5}" type="slidenum">
              <a:rPr lang="en-SG" smtClean="0"/>
              <a:t>‹#›</a:t>
            </a:fld>
            <a:endParaRPr lang="en-SG"/>
          </a:p>
        </p:txBody>
      </p:sp>
    </p:spTree>
    <p:extLst>
      <p:ext uri="{BB962C8B-B14F-4D97-AF65-F5344CB8AC3E}">
        <p14:creationId xmlns:p14="http://schemas.microsoft.com/office/powerpoint/2010/main" val="102521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AB885E8-9208-4209-AA0E-BB25F324BD8B}" type="datetimeFigureOut">
              <a:rPr lang="en-SG" smtClean="0"/>
              <a:t>20/2/20</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6ED845F-4393-4010-98A3-41068D0F63F5}" type="slidenum">
              <a:rPr lang="en-SG" smtClean="0"/>
              <a:t>‹#›</a:t>
            </a:fld>
            <a:endParaRPr lang="en-SG"/>
          </a:p>
        </p:txBody>
      </p:sp>
    </p:spTree>
    <p:extLst>
      <p:ext uri="{BB962C8B-B14F-4D97-AF65-F5344CB8AC3E}">
        <p14:creationId xmlns:p14="http://schemas.microsoft.com/office/powerpoint/2010/main" val="96752586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4820-4261-4B6B-88F2-F73F1ADBD191}"/>
              </a:ext>
            </a:extLst>
          </p:cNvPr>
          <p:cNvSpPr>
            <a:spLocks noGrp="1"/>
          </p:cNvSpPr>
          <p:nvPr>
            <p:ph type="ctrTitle"/>
          </p:nvPr>
        </p:nvSpPr>
        <p:spPr/>
        <p:txBody>
          <a:bodyPr>
            <a:normAutofit/>
          </a:bodyPr>
          <a:lstStyle/>
          <a:p>
            <a:r>
              <a:rPr lang="en-US" dirty="0"/>
              <a:t>INFO411</a:t>
            </a:r>
            <a:br>
              <a:rPr lang="en-US" dirty="0"/>
            </a:br>
            <a:r>
              <a:rPr lang="en-SG" dirty="0"/>
              <a:t>Data Mining and Knowledge Discovery</a:t>
            </a:r>
          </a:p>
        </p:txBody>
      </p:sp>
      <p:sp>
        <p:nvSpPr>
          <p:cNvPr id="3" name="Subtitle 2">
            <a:extLst>
              <a:ext uri="{FF2B5EF4-FFF2-40B4-BE49-F238E27FC236}">
                <a16:creationId xmlns:a16="http://schemas.microsoft.com/office/drawing/2014/main" id="{1BC13D5F-26F1-441B-BFA8-41053C7EBBF4}"/>
              </a:ext>
            </a:extLst>
          </p:cNvPr>
          <p:cNvSpPr>
            <a:spLocks noGrp="1"/>
          </p:cNvSpPr>
          <p:nvPr>
            <p:ph type="subTitle" idx="1"/>
          </p:nvPr>
        </p:nvSpPr>
        <p:spPr/>
        <p:txBody>
          <a:bodyPr/>
          <a:lstStyle/>
          <a:p>
            <a:r>
              <a:rPr lang="en-US" dirty="0"/>
              <a:t>Project 09: </a:t>
            </a:r>
            <a:r>
              <a:rPr lang="en-SG" dirty="0"/>
              <a:t>Energy Rating Data for Air Conditioners</a:t>
            </a:r>
          </a:p>
        </p:txBody>
      </p:sp>
    </p:spTree>
    <p:extLst>
      <p:ext uri="{BB962C8B-B14F-4D97-AF65-F5344CB8AC3E}">
        <p14:creationId xmlns:p14="http://schemas.microsoft.com/office/powerpoint/2010/main" val="308837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a:t>Average Depth and Star</a:t>
            </a:r>
            <a:endParaRPr lang="en-SG" dirty="0"/>
          </a:p>
        </p:txBody>
      </p:sp>
      <p:pic>
        <p:nvPicPr>
          <p:cNvPr id="5" name="Picture 4">
            <a:extLst>
              <a:ext uri="{FF2B5EF4-FFF2-40B4-BE49-F238E27FC236}">
                <a16:creationId xmlns:a16="http://schemas.microsoft.com/office/drawing/2014/main" id="{DE96E684-1539-44EC-95D6-C11B15B887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5395" y="2244989"/>
            <a:ext cx="8428314" cy="4247251"/>
          </a:xfrm>
          <a:prstGeom prst="rect">
            <a:avLst/>
          </a:prstGeom>
          <a:noFill/>
        </p:spPr>
      </p:pic>
    </p:spTree>
    <p:extLst>
      <p:ext uri="{BB962C8B-B14F-4D97-AF65-F5344CB8AC3E}">
        <p14:creationId xmlns:p14="http://schemas.microsoft.com/office/powerpoint/2010/main" val="373098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a:t>Average Height and Star</a:t>
            </a:r>
            <a:endParaRPr lang="en-SG" dirty="0"/>
          </a:p>
        </p:txBody>
      </p:sp>
      <p:pic>
        <p:nvPicPr>
          <p:cNvPr id="7" name="Picture 6">
            <a:extLst>
              <a:ext uri="{FF2B5EF4-FFF2-40B4-BE49-F238E27FC236}">
                <a16:creationId xmlns:a16="http://schemas.microsoft.com/office/drawing/2014/main" id="{B295CC27-BD7A-462A-841D-F618803264C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1872" y="2185585"/>
            <a:ext cx="8893805" cy="4190398"/>
          </a:xfrm>
          <a:prstGeom prst="rect">
            <a:avLst/>
          </a:prstGeom>
          <a:noFill/>
        </p:spPr>
      </p:pic>
    </p:spTree>
    <p:extLst>
      <p:ext uri="{BB962C8B-B14F-4D97-AF65-F5344CB8AC3E}">
        <p14:creationId xmlns:p14="http://schemas.microsoft.com/office/powerpoint/2010/main" val="3805680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err="1"/>
              <a:t>Pnoc</a:t>
            </a:r>
            <a:r>
              <a:rPr lang="en-US" dirty="0"/>
              <a:t> and Star Cool</a:t>
            </a:r>
          </a:p>
          <a:p>
            <a:endParaRPr lang="en-SG" dirty="0"/>
          </a:p>
        </p:txBody>
      </p:sp>
      <p:pic>
        <p:nvPicPr>
          <p:cNvPr id="5" name="Picture 4">
            <a:extLst>
              <a:ext uri="{FF2B5EF4-FFF2-40B4-BE49-F238E27FC236}">
                <a16:creationId xmlns:a16="http://schemas.microsoft.com/office/drawing/2014/main" id="{2F416AB0-8DF8-4E54-8164-F3AA0306CEC0}"/>
              </a:ext>
            </a:extLst>
          </p:cNvPr>
          <p:cNvPicPr/>
          <p:nvPr/>
        </p:nvPicPr>
        <p:blipFill>
          <a:blip r:embed="rId3"/>
          <a:stretch>
            <a:fillRect/>
          </a:stretch>
        </p:blipFill>
        <p:spPr>
          <a:xfrm>
            <a:off x="1261872" y="2224306"/>
            <a:ext cx="4866877" cy="3560324"/>
          </a:xfrm>
          <a:prstGeom prst="rect">
            <a:avLst/>
          </a:prstGeom>
        </p:spPr>
      </p:pic>
    </p:spTree>
    <p:extLst>
      <p:ext uri="{BB962C8B-B14F-4D97-AF65-F5344CB8AC3E}">
        <p14:creationId xmlns:p14="http://schemas.microsoft.com/office/powerpoint/2010/main" val="143397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err="1"/>
              <a:t>Pnoc</a:t>
            </a:r>
            <a:r>
              <a:rPr lang="en-US" dirty="0"/>
              <a:t> and Star Heat</a:t>
            </a:r>
          </a:p>
          <a:p>
            <a:endParaRPr lang="en-SG" dirty="0"/>
          </a:p>
        </p:txBody>
      </p:sp>
      <p:pic>
        <p:nvPicPr>
          <p:cNvPr id="6" name="Picture 5">
            <a:extLst>
              <a:ext uri="{FF2B5EF4-FFF2-40B4-BE49-F238E27FC236}">
                <a16:creationId xmlns:a16="http://schemas.microsoft.com/office/drawing/2014/main" id="{2F591403-27D6-487E-BFE7-5FDEEA2BA937}"/>
              </a:ext>
            </a:extLst>
          </p:cNvPr>
          <p:cNvPicPr/>
          <p:nvPr/>
        </p:nvPicPr>
        <p:blipFill>
          <a:blip r:embed="rId3"/>
          <a:stretch>
            <a:fillRect/>
          </a:stretch>
        </p:blipFill>
        <p:spPr>
          <a:xfrm>
            <a:off x="1261872" y="2151350"/>
            <a:ext cx="4594179" cy="3764604"/>
          </a:xfrm>
          <a:prstGeom prst="rect">
            <a:avLst/>
          </a:prstGeom>
        </p:spPr>
      </p:pic>
    </p:spTree>
    <p:extLst>
      <p:ext uri="{BB962C8B-B14F-4D97-AF65-F5344CB8AC3E}">
        <p14:creationId xmlns:p14="http://schemas.microsoft.com/office/powerpoint/2010/main" val="49026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SG" dirty="0"/>
              <a:t>Annual </a:t>
            </a:r>
            <a:r>
              <a:rPr lang="en-SG" dirty="0" err="1"/>
              <a:t>OutputEER</a:t>
            </a:r>
            <a:r>
              <a:rPr lang="en-SG" dirty="0"/>
              <a:t> and Star Cool</a:t>
            </a:r>
          </a:p>
        </p:txBody>
      </p:sp>
      <p:pic>
        <p:nvPicPr>
          <p:cNvPr id="8" name="Picture 7">
            <a:extLst>
              <a:ext uri="{FF2B5EF4-FFF2-40B4-BE49-F238E27FC236}">
                <a16:creationId xmlns:a16="http://schemas.microsoft.com/office/drawing/2014/main" id="{C492BAA9-8CFA-4573-B02B-721B9A0766AE}"/>
              </a:ext>
            </a:extLst>
          </p:cNvPr>
          <p:cNvPicPr/>
          <p:nvPr/>
        </p:nvPicPr>
        <p:blipFill>
          <a:blip r:embed="rId3"/>
          <a:stretch>
            <a:fillRect/>
          </a:stretch>
        </p:blipFill>
        <p:spPr>
          <a:xfrm>
            <a:off x="1261873" y="2176688"/>
            <a:ext cx="5664222" cy="4351337"/>
          </a:xfrm>
          <a:prstGeom prst="rect">
            <a:avLst/>
          </a:prstGeom>
        </p:spPr>
      </p:pic>
    </p:spTree>
    <p:extLst>
      <p:ext uri="{BB962C8B-B14F-4D97-AF65-F5344CB8AC3E}">
        <p14:creationId xmlns:p14="http://schemas.microsoft.com/office/powerpoint/2010/main" val="127913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SG" dirty="0"/>
              <a:t>Annual </a:t>
            </a:r>
            <a:r>
              <a:rPr lang="en-SG" dirty="0" err="1"/>
              <a:t>OutputCOP</a:t>
            </a:r>
            <a:r>
              <a:rPr lang="en-SG" dirty="0"/>
              <a:t> and Star Cool</a:t>
            </a:r>
          </a:p>
        </p:txBody>
      </p:sp>
      <p:pic>
        <p:nvPicPr>
          <p:cNvPr id="5" name="Picture 4">
            <a:extLst>
              <a:ext uri="{FF2B5EF4-FFF2-40B4-BE49-F238E27FC236}">
                <a16:creationId xmlns:a16="http://schemas.microsoft.com/office/drawing/2014/main" id="{45A620FE-B0F0-46AF-ADDF-0D6118CE450C}"/>
              </a:ext>
            </a:extLst>
          </p:cNvPr>
          <p:cNvPicPr/>
          <p:nvPr/>
        </p:nvPicPr>
        <p:blipFill>
          <a:blip r:embed="rId3"/>
          <a:stretch>
            <a:fillRect/>
          </a:stretch>
        </p:blipFill>
        <p:spPr>
          <a:xfrm>
            <a:off x="1508449" y="2264290"/>
            <a:ext cx="5612197" cy="4227950"/>
          </a:xfrm>
          <a:prstGeom prst="rect">
            <a:avLst/>
          </a:prstGeom>
        </p:spPr>
      </p:pic>
    </p:spTree>
    <p:extLst>
      <p:ext uri="{BB962C8B-B14F-4D97-AF65-F5344CB8AC3E}">
        <p14:creationId xmlns:p14="http://schemas.microsoft.com/office/powerpoint/2010/main" val="1874550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a:t>Size and Star Cool: </a:t>
            </a:r>
            <a:r>
              <a:rPr lang="en-SG" dirty="0"/>
              <a:t>Size = </a:t>
            </a:r>
            <a:r>
              <a:rPr lang="en-SG" dirty="0" err="1"/>
              <a:t>data$size</a:t>
            </a:r>
            <a:r>
              <a:rPr lang="en-SG" dirty="0"/>
              <a:t>&lt;-</a:t>
            </a:r>
            <a:r>
              <a:rPr lang="en-SG" dirty="0" err="1"/>
              <a:t>data$Height</a:t>
            </a:r>
            <a:r>
              <a:rPr lang="en-SG" dirty="0"/>
              <a:t>*</a:t>
            </a:r>
            <a:r>
              <a:rPr lang="en-SG" dirty="0" err="1"/>
              <a:t>data$Depth</a:t>
            </a:r>
            <a:r>
              <a:rPr lang="en-SG" dirty="0"/>
              <a:t>*</a:t>
            </a:r>
            <a:r>
              <a:rPr lang="en-SG" dirty="0" err="1"/>
              <a:t>data$Width</a:t>
            </a:r>
            <a:endParaRPr lang="en-SG" dirty="0"/>
          </a:p>
          <a:p>
            <a:endParaRPr lang="en-SG" dirty="0"/>
          </a:p>
        </p:txBody>
      </p:sp>
      <p:pic>
        <p:nvPicPr>
          <p:cNvPr id="5" name="Picture 4" descr="A screenshot of a cell phone&#10;&#10;Description automatically generated">
            <a:extLst>
              <a:ext uri="{FF2B5EF4-FFF2-40B4-BE49-F238E27FC236}">
                <a16:creationId xmlns:a16="http://schemas.microsoft.com/office/drawing/2014/main" id="{2BC8500C-9DB5-491F-87C2-E8A4BD1A6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783" y="2320008"/>
            <a:ext cx="4441409" cy="4172232"/>
          </a:xfrm>
          <a:prstGeom prst="rect">
            <a:avLst/>
          </a:prstGeom>
        </p:spPr>
      </p:pic>
    </p:spTree>
    <p:extLst>
      <p:ext uri="{BB962C8B-B14F-4D97-AF65-F5344CB8AC3E}">
        <p14:creationId xmlns:p14="http://schemas.microsoft.com/office/powerpoint/2010/main" val="2237954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a:t>Size and Star Cool: </a:t>
            </a:r>
            <a:r>
              <a:rPr lang="en-SG" dirty="0"/>
              <a:t>Size = </a:t>
            </a:r>
            <a:r>
              <a:rPr lang="en-SG" dirty="0" err="1"/>
              <a:t>data$size</a:t>
            </a:r>
            <a:r>
              <a:rPr lang="en-SG" dirty="0"/>
              <a:t>&lt;-</a:t>
            </a:r>
            <a:r>
              <a:rPr lang="en-SG" dirty="0" err="1"/>
              <a:t>data$Height</a:t>
            </a:r>
            <a:r>
              <a:rPr lang="en-SG" dirty="0"/>
              <a:t>*</a:t>
            </a:r>
            <a:r>
              <a:rPr lang="en-SG" dirty="0" err="1"/>
              <a:t>data$Depth</a:t>
            </a:r>
            <a:r>
              <a:rPr lang="en-SG" dirty="0"/>
              <a:t>*</a:t>
            </a:r>
            <a:r>
              <a:rPr lang="en-SG" dirty="0" err="1"/>
              <a:t>data$Width</a:t>
            </a:r>
            <a:endParaRPr lang="en-SG" dirty="0"/>
          </a:p>
          <a:p>
            <a:endParaRPr lang="en-SG" dirty="0"/>
          </a:p>
        </p:txBody>
      </p:sp>
      <p:pic>
        <p:nvPicPr>
          <p:cNvPr id="6" name="Picture 5" descr="A screenshot of a cell phone&#10;&#10;Description automatically generated">
            <a:extLst>
              <a:ext uri="{FF2B5EF4-FFF2-40B4-BE49-F238E27FC236}">
                <a16:creationId xmlns:a16="http://schemas.microsoft.com/office/drawing/2014/main" id="{72359ABF-CA63-477D-96AC-EF0DFE5F9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26" y="2159295"/>
            <a:ext cx="4742966" cy="4455513"/>
          </a:xfrm>
          <a:prstGeom prst="rect">
            <a:avLst/>
          </a:prstGeom>
        </p:spPr>
      </p:pic>
    </p:spTree>
    <p:extLst>
      <p:ext uri="{BB962C8B-B14F-4D97-AF65-F5344CB8AC3E}">
        <p14:creationId xmlns:p14="http://schemas.microsoft.com/office/powerpoint/2010/main" val="401276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Methods: </a:t>
            </a:r>
            <a:br>
              <a:rPr lang="en-US" dirty="0"/>
            </a:br>
            <a:r>
              <a:rPr lang="en-US" dirty="0"/>
              <a:t>Predictive Models</a:t>
            </a:r>
            <a:endParaRPr lang="en-SG" dirty="0"/>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marL="342900" indent="-342900" fontAlgn="t">
              <a:buFont typeface="+mj-lt"/>
              <a:buAutoNum type="arabicPeriod"/>
            </a:pPr>
            <a:r>
              <a:rPr lang="en-SG" dirty="0"/>
              <a:t>Model for predicting the SRI values (quantitative) of air conditioners according to the new star rating system used since 2010, using other relevant variables apart from the star ratings. Do this for both their cooling and their heating ratings.</a:t>
            </a:r>
          </a:p>
          <a:p>
            <a:pPr marL="342900" indent="-342900" fontAlgn="t">
              <a:buFont typeface="+mj-lt"/>
              <a:buAutoNum type="arabicPeriod"/>
            </a:pPr>
            <a:r>
              <a:rPr lang="en-SG" dirty="0"/>
              <a:t>Propose a model to predict the yearly energy consumption of the air conditioner in heating and a model to predict it in cooling.</a:t>
            </a:r>
            <a:endParaRPr lang="en-US" dirty="0"/>
          </a:p>
          <a:p>
            <a:pPr fontAlgn="t"/>
            <a:endParaRPr lang="en-US" sz="1800" dirty="0"/>
          </a:p>
          <a:p>
            <a:pPr fontAlgn="t"/>
            <a:endParaRPr lang="en-US" sz="1800" i="1" dirty="0"/>
          </a:p>
          <a:p>
            <a:pPr fontAlgn="t"/>
            <a:endParaRPr lang="en-SG" sz="1800" i="1" dirty="0"/>
          </a:p>
        </p:txBody>
      </p:sp>
    </p:spTree>
    <p:extLst>
      <p:ext uri="{BB962C8B-B14F-4D97-AF65-F5344CB8AC3E}">
        <p14:creationId xmlns:p14="http://schemas.microsoft.com/office/powerpoint/2010/main" val="191060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Methods: Predictive Models </a:t>
            </a:r>
            <a:br>
              <a:rPr lang="en-US" dirty="0"/>
            </a:br>
            <a:r>
              <a:rPr lang="en-SG" dirty="0"/>
              <a:t>Model for predicting the SRI values </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dirty="0"/>
              <a:t>Linear regression model + gradient boosting</a:t>
            </a:r>
          </a:p>
          <a:p>
            <a:pPr lvl="1" fontAlgn="t"/>
            <a:r>
              <a:rPr lang="en-US" dirty="0"/>
              <a:t>The random forest model is for feature selection. Then </a:t>
            </a:r>
            <a:r>
              <a:rPr lang="en-US" dirty="0" err="1"/>
              <a:t>i</a:t>
            </a:r>
            <a:r>
              <a:rPr lang="en-US" dirty="0"/>
              <a:t> use those features for regression model and a gradient boosted model for prediction of regression model's accuracy. Most appropriate for the use case as it is easily interpretable</a:t>
            </a:r>
          </a:p>
          <a:p>
            <a:pPr lvl="1" fontAlgn="t"/>
            <a:r>
              <a:rPr lang="en-US" dirty="0"/>
              <a:t>Predictive attributes:</a:t>
            </a:r>
          </a:p>
          <a:p>
            <a:pPr marL="891540" lvl="2" indent="-342900" fontAlgn="t">
              <a:buFont typeface="+mj-lt"/>
              <a:buAutoNum type="arabicPeriod"/>
            </a:pPr>
            <a:r>
              <a:rPr lang="en-US" dirty="0" err="1"/>
              <a:t>AnnualOutputEER</a:t>
            </a:r>
            <a:endParaRPr lang="en-US" dirty="0"/>
          </a:p>
          <a:p>
            <a:pPr marL="891540" lvl="2" indent="-342900" fontAlgn="t">
              <a:buFont typeface="+mj-lt"/>
              <a:buAutoNum type="arabicPeriod"/>
            </a:pPr>
            <a:r>
              <a:rPr lang="en-US" dirty="0" err="1"/>
              <a:t>AnnualOutputCOP</a:t>
            </a:r>
            <a:endParaRPr lang="en-US" dirty="0"/>
          </a:p>
          <a:p>
            <a:pPr marL="891540" lvl="2" indent="-342900" fontAlgn="t">
              <a:buFont typeface="+mj-lt"/>
              <a:buAutoNum type="arabicPeriod"/>
            </a:pPr>
            <a:r>
              <a:rPr lang="en-US" dirty="0"/>
              <a:t>sri2010_cool</a:t>
            </a:r>
          </a:p>
          <a:p>
            <a:pPr marL="891540" lvl="2" indent="-342900" fontAlgn="t">
              <a:buFont typeface="+mj-lt"/>
              <a:buAutoNum type="arabicPeriod"/>
            </a:pPr>
            <a:r>
              <a:rPr lang="en-US" dirty="0"/>
              <a:t>sri2010_heat</a:t>
            </a:r>
          </a:p>
          <a:p>
            <a:pPr marL="891540" lvl="2" indent="-342900" fontAlgn="t">
              <a:buFont typeface="+mj-lt"/>
              <a:buAutoNum type="arabicPeriod"/>
            </a:pPr>
            <a:endParaRPr lang="en-US" dirty="0"/>
          </a:p>
          <a:p>
            <a:pPr marL="891540" lvl="2" indent="-342900" fontAlgn="t">
              <a:buFont typeface="+mj-lt"/>
              <a:buAutoNum type="arabicPeriod"/>
            </a:pPr>
            <a:endParaRPr lang="en-US" dirty="0"/>
          </a:p>
          <a:p>
            <a:pPr marL="274320" lvl="1" indent="0" fontAlgn="t">
              <a:buNone/>
            </a:pPr>
            <a:endParaRPr lang="en-US" dirty="0"/>
          </a:p>
          <a:p>
            <a:pPr fontAlgn="t"/>
            <a:endParaRPr lang="en-US" sz="1800" i="1" dirty="0"/>
          </a:p>
          <a:p>
            <a:pPr fontAlgn="t"/>
            <a:endParaRPr lang="en-SG" sz="1800" i="1" dirty="0"/>
          </a:p>
        </p:txBody>
      </p:sp>
    </p:spTree>
    <p:extLst>
      <p:ext uri="{BB962C8B-B14F-4D97-AF65-F5344CB8AC3E}">
        <p14:creationId xmlns:p14="http://schemas.microsoft.com/office/powerpoint/2010/main" val="183511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Group </a:t>
            </a:r>
            <a:br>
              <a:rPr lang="en-US" dirty="0"/>
            </a:br>
            <a:r>
              <a:rPr lang="en-US" dirty="0"/>
              <a:t>Members:</a:t>
            </a:r>
            <a:endParaRPr lang="en-SG" dirty="0"/>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a:xfrm>
            <a:off x="1261872" y="1828800"/>
            <a:ext cx="8595360" cy="4351337"/>
          </a:xfrm>
        </p:spPr>
        <p:txBody>
          <a:bodyPr>
            <a:normAutofit/>
          </a:bodyPr>
          <a:lstStyle/>
          <a:p>
            <a:pPr fontAlgn="t"/>
            <a:r>
              <a:rPr lang="en-SG" dirty="0"/>
              <a:t>Harris Fun Sai Weng (6353162)</a:t>
            </a:r>
          </a:p>
          <a:p>
            <a:pPr fontAlgn="t"/>
            <a:r>
              <a:rPr lang="en-SG" dirty="0"/>
              <a:t>Ephraim Guo </a:t>
            </a:r>
            <a:r>
              <a:rPr lang="en-SG" dirty="0" err="1"/>
              <a:t>Yanyu</a:t>
            </a:r>
            <a:r>
              <a:rPr lang="en-SG" dirty="0"/>
              <a:t> (6213224)</a:t>
            </a:r>
          </a:p>
          <a:p>
            <a:pPr fontAlgn="t"/>
            <a:r>
              <a:rPr lang="en-SG" dirty="0"/>
              <a:t>Leslie Callum Lim  (6276167)</a:t>
            </a:r>
          </a:p>
          <a:p>
            <a:pPr fontAlgn="t"/>
            <a:r>
              <a:rPr lang="en-SG" dirty="0"/>
              <a:t>Hannah Chua Hui Zhen (6276325)</a:t>
            </a:r>
          </a:p>
          <a:p>
            <a:pPr fontAlgn="t"/>
            <a:r>
              <a:rPr lang="en-SG" dirty="0"/>
              <a:t>Noor </a:t>
            </a:r>
            <a:r>
              <a:rPr lang="en-SG" dirty="0" err="1"/>
              <a:t>Mazlina</a:t>
            </a:r>
            <a:r>
              <a:rPr lang="en-SG" dirty="0"/>
              <a:t> </a:t>
            </a:r>
            <a:r>
              <a:rPr lang="en-SG" dirty="0" err="1"/>
              <a:t>Binte</a:t>
            </a:r>
            <a:r>
              <a:rPr lang="en-SG" dirty="0"/>
              <a:t> </a:t>
            </a:r>
            <a:r>
              <a:rPr lang="en-SG" dirty="0" err="1"/>
              <a:t>Hajashiek</a:t>
            </a:r>
            <a:r>
              <a:rPr lang="en-SG" dirty="0"/>
              <a:t> Allaudin (6271959)</a:t>
            </a:r>
          </a:p>
          <a:p>
            <a:pPr marL="0" indent="0">
              <a:buNone/>
            </a:pPr>
            <a:r>
              <a:rPr lang="en-SG" sz="1800" i="1" dirty="0"/>
              <a:t>All members contributed equally.</a:t>
            </a:r>
          </a:p>
        </p:txBody>
      </p:sp>
    </p:spTree>
    <p:extLst>
      <p:ext uri="{BB962C8B-B14F-4D97-AF65-F5344CB8AC3E}">
        <p14:creationId xmlns:p14="http://schemas.microsoft.com/office/powerpoint/2010/main" val="2948719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8E67-529A-924C-982C-723C6D047487}"/>
              </a:ext>
            </a:extLst>
          </p:cNvPr>
          <p:cNvSpPr>
            <a:spLocks noGrp="1"/>
          </p:cNvSpPr>
          <p:nvPr>
            <p:ph type="title"/>
          </p:nvPr>
        </p:nvSpPr>
        <p:spPr>
          <a:xfrm>
            <a:off x="446049" y="-414824"/>
            <a:ext cx="9692640" cy="1325562"/>
          </a:xfrm>
        </p:spPr>
        <p:txBody>
          <a:bodyPr/>
          <a:lstStyle/>
          <a:p>
            <a:r>
              <a:rPr lang="en-US" dirty="0"/>
              <a:t>Data Preprocessing</a:t>
            </a:r>
          </a:p>
        </p:txBody>
      </p:sp>
      <p:sp>
        <p:nvSpPr>
          <p:cNvPr id="3" name="Content Placeholder 2">
            <a:extLst>
              <a:ext uri="{FF2B5EF4-FFF2-40B4-BE49-F238E27FC236}">
                <a16:creationId xmlns:a16="http://schemas.microsoft.com/office/drawing/2014/main" id="{892DD5E2-B544-6F4B-B031-95FFF7281F98}"/>
              </a:ext>
            </a:extLst>
          </p:cNvPr>
          <p:cNvSpPr>
            <a:spLocks noGrp="1"/>
          </p:cNvSpPr>
          <p:nvPr>
            <p:ph idx="1"/>
          </p:nvPr>
        </p:nvSpPr>
        <p:spPr>
          <a:xfrm>
            <a:off x="446049" y="910738"/>
            <a:ext cx="9411183" cy="5269400"/>
          </a:xfrm>
        </p:spPr>
        <p:txBody>
          <a:bodyPr>
            <a:noAutofit/>
          </a:bodyPr>
          <a:lstStyle/>
          <a:p>
            <a:pPr marL="0" indent="0">
              <a:buNone/>
            </a:pPr>
            <a:r>
              <a:rPr lang="en-US" sz="1200" dirty="0"/>
              <a:t>library(</a:t>
            </a:r>
            <a:r>
              <a:rPr lang="en-US" sz="1200" dirty="0" err="1"/>
              <a:t>randomForest</a:t>
            </a:r>
            <a:r>
              <a:rPr lang="en-US" sz="1200" dirty="0"/>
              <a:t>)</a:t>
            </a:r>
          </a:p>
          <a:p>
            <a:pPr marL="0" indent="0">
              <a:buNone/>
            </a:pPr>
            <a:r>
              <a:rPr lang="en-US" sz="1200" dirty="0"/>
              <a:t>library(</a:t>
            </a:r>
            <a:r>
              <a:rPr lang="en-US" sz="1200" dirty="0" err="1"/>
              <a:t>mlr</a:t>
            </a:r>
            <a:r>
              <a:rPr lang="en-US" sz="1200" dirty="0"/>
              <a:t>)</a:t>
            </a:r>
          </a:p>
          <a:p>
            <a:pPr marL="0" indent="0">
              <a:buNone/>
            </a:pPr>
            <a:r>
              <a:rPr lang="en-US" sz="1200" dirty="0"/>
              <a:t>library(caret) #this package has the </a:t>
            </a:r>
            <a:r>
              <a:rPr lang="en-US" sz="1200" dirty="0" err="1"/>
              <a:t>createDataPartition</a:t>
            </a:r>
            <a:r>
              <a:rPr lang="en-US" sz="1200" dirty="0"/>
              <a:t> function</a:t>
            </a:r>
          </a:p>
          <a:p>
            <a:pPr marL="0" indent="0">
              <a:buNone/>
            </a:pPr>
            <a:r>
              <a:rPr lang="en-US" sz="1200" dirty="0"/>
              <a:t>library(</a:t>
            </a:r>
            <a:r>
              <a:rPr lang="en-US" sz="1200" dirty="0" err="1"/>
              <a:t>forcats</a:t>
            </a:r>
            <a:r>
              <a:rPr lang="en-US" sz="1200" dirty="0"/>
              <a:t>)</a:t>
            </a:r>
          </a:p>
          <a:p>
            <a:pPr marL="0" indent="0">
              <a:buNone/>
            </a:pPr>
            <a:r>
              <a:rPr lang="en-US" sz="1200" dirty="0"/>
              <a:t>data&lt;-</a:t>
            </a:r>
            <a:r>
              <a:rPr lang="en-US" sz="1200" dirty="0" err="1"/>
              <a:t>read.csv</a:t>
            </a:r>
            <a:r>
              <a:rPr lang="en-US" sz="1200" dirty="0"/>
              <a:t>("</a:t>
            </a:r>
            <a:r>
              <a:rPr lang="en-US" sz="1200" dirty="0" err="1"/>
              <a:t>new.csv</a:t>
            </a:r>
            <a:r>
              <a:rPr lang="en-US" sz="1200" dirty="0"/>
              <a:t>")</a:t>
            </a:r>
          </a:p>
          <a:p>
            <a:pPr marL="0" indent="0">
              <a:buNone/>
            </a:pPr>
            <a:r>
              <a:rPr lang="en-US" sz="1200" dirty="0" err="1"/>
              <a:t>data$Brand</a:t>
            </a:r>
            <a:r>
              <a:rPr lang="en-US" sz="1200" dirty="0"/>
              <a:t>&lt;-</a:t>
            </a:r>
            <a:r>
              <a:rPr lang="en-US" sz="1200" dirty="0" err="1"/>
              <a:t>fct_lump</a:t>
            </a:r>
            <a:r>
              <a:rPr lang="en-US" sz="1200" dirty="0"/>
              <a:t>(</a:t>
            </a:r>
            <a:r>
              <a:rPr lang="en-US" sz="1200" dirty="0" err="1"/>
              <a:t>data$Brand</a:t>
            </a:r>
            <a:r>
              <a:rPr lang="en-US" sz="1200" dirty="0"/>
              <a:t>, 17)</a:t>
            </a:r>
          </a:p>
          <a:p>
            <a:pPr marL="0" indent="0">
              <a:buNone/>
            </a:pPr>
            <a:r>
              <a:rPr lang="en-US" sz="1200" dirty="0" err="1"/>
              <a:t>data$Country</a:t>
            </a:r>
            <a:r>
              <a:rPr lang="en-US" sz="1200" dirty="0"/>
              <a:t>&lt;-</a:t>
            </a:r>
            <a:r>
              <a:rPr lang="en-US" sz="1200" dirty="0" err="1"/>
              <a:t>fct_lump</a:t>
            </a:r>
            <a:r>
              <a:rPr lang="en-US" sz="1200" dirty="0"/>
              <a:t>(</a:t>
            </a:r>
            <a:r>
              <a:rPr lang="en-US" sz="1200" dirty="0" err="1"/>
              <a:t>data$Country</a:t>
            </a:r>
            <a:r>
              <a:rPr lang="en-US" sz="1200" dirty="0"/>
              <a:t>, 12)</a:t>
            </a:r>
          </a:p>
          <a:p>
            <a:pPr marL="0" indent="0">
              <a:buNone/>
            </a:pPr>
            <a:r>
              <a:rPr lang="en-US" sz="1200" dirty="0" err="1"/>
              <a:t>data$ExpDate</a:t>
            </a:r>
            <a:r>
              <a:rPr lang="en-US" sz="1200" dirty="0"/>
              <a:t>&lt;-format(</a:t>
            </a:r>
            <a:r>
              <a:rPr lang="en-US" sz="1200" dirty="0" err="1"/>
              <a:t>as.Date</a:t>
            </a:r>
            <a:r>
              <a:rPr lang="en-US" sz="1200" dirty="0"/>
              <a:t>(</a:t>
            </a:r>
            <a:r>
              <a:rPr lang="en-US" sz="1200" dirty="0" err="1"/>
              <a:t>data$ExpDate</a:t>
            </a:r>
            <a:r>
              <a:rPr lang="en-US" sz="1200" dirty="0"/>
              <a:t>, format="%d/%m/%Y"),"%Y") #0020 </a:t>
            </a:r>
          </a:p>
          <a:p>
            <a:pPr marL="0" indent="0">
              <a:buNone/>
            </a:pPr>
            <a:r>
              <a:rPr lang="en-US" sz="1200" dirty="0" err="1"/>
              <a:t>data$ExpDate</a:t>
            </a:r>
            <a:r>
              <a:rPr lang="en-US" sz="1200" dirty="0"/>
              <a:t>&lt;-</a:t>
            </a:r>
            <a:r>
              <a:rPr lang="en-US" sz="1200" dirty="0" err="1"/>
              <a:t>as.factor</a:t>
            </a:r>
            <a:r>
              <a:rPr lang="en-US" sz="1200" dirty="0"/>
              <a:t>(</a:t>
            </a:r>
            <a:r>
              <a:rPr lang="en-US" sz="1200" dirty="0" err="1"/>
              <a:t>data$ExpDate</a:t>
            </a:r>
            <a:r>
              <a:rPr lang="en-US" sz="1200" dirty="0"/>
              <a:t>)</a:t>
            </a:r>
          </a:p>
          <a:p>
            <a:pPr marL="0" indent="0">
              <a:buNone/>
            </a:pPr>
            <a:r>
              <a:rPr lang="en-US" sz="1200" dirty="0"/>
              <a:t>cols &lt;- </a:t>
            </a:r>
            <a:r>
              <a:rPr lang="en-US" sz="1200" dirty="0" err="1"/>
              <a:t>sapply</a:t>
            </a:r>
            <a:r>
              <a:rPr lang="en-US" sz="1200" dirty="0"/>
              <a:t>(data, </a:t>
            </a:r>
            <a:r>
              <a:rPr lang="en-US" sz="1200" dirty="0" err="1"/>
              <a:t>is.logical</a:t>
            </a:r>
            <a:r>
              <a:rPr lang="en-US" sz="1200" dirty="0"/>
              <a:t>)</a:t>
            </a:r>
          </a:p>
          <a:p>
            <a:pPr marL="0" indent="0">
              <a:buNone/>
            </a:pPr>
            <a:r>
              <a:rPr lang="en-US" sz="1200" dirty="0"/>
              <a:t>data[,cols] &lt;- </a:t>
            </a:r>
            <a:r>
              <a:rPr lang="en-US" sz="1200" dirty="0" err="1"/>
              <a:t>lapply</a:t>
            </a:r>
            <a:r>
              <a:rPr lang="en-US" sz="1200" dirty="0"/>
              <a:t>(data[,cols], </a:t>
            </a:r>
            <a:r>
              <a:rPr lang="en-US" sz="1200" dirty="0" err="1"/>
              <a:t>as.numeric</a:t>
            </a:r>
            <a:r>
              <a:rPr lang="en-US" sz="1200" dirty="0"/>
              <a:t>)</a:t>
            </a:r>
          </a:p>
          <a:p>
            <a:pPr marL="0" indent="0">
              <a:buNone/>
            </a:pPr>
            <a:r>
              <a:rPr lang="en-US" sz="1200" dirty="0"/>
              <a:t>imp &lt;- impute(data, classes = list(factor = </a:t>
            </a:r>
            <a:r>
              <a:rPr lang="en-US" sz="1200" dirty="0" err="1"/>
              <a:t>imputeMode</a:t>
            </a:r>
            <a:r>
              <a:rPr lang="en-US" sz="1200" dirty="0"/>
              <a:t>(), logical= </a:t>
            </a:r>
            <a:r>
              <a:rPr lang="en-US" sz="1200" dirty="0" err="1"/>
              <a:t>imputeMode</a:t>
            </a:r>
            <a:r>
              <a:rPr lang="en-US" sz="1200" dirty="0"/>
              <a:t>(), integer = </a:t>
            </a:r>
            <a:r>
              <a:rPr lang="en-US" sz="1200" dirty="0" err="1"/>
              <a:t>imputeMedian</a:t>
            </a:r>
            <a:r>
              <a:rPr lang="en-US" sz="1200" dirty="0"/>
              <a:t>(), numeric= </a:t>
            </a:r>
            <a:r>
              <a:rPr lang="en-US" sz="1200" dirty="0" err="1"/>
              <a:t>imputeMedian</a:t>
            </a:r>
            <a:r>
              <a:rPr lang="en-US" sz="1200" dirty="0"/>
              <a:t>()), </a:t>
            </a:r>
            <a:r>
              <a:rPr lang="en-US" sz="1200" dirty="0" err="1"/>
              <a:t>dummy.classes</a:t>
            </a:r>
            <a:r>
              <a:rPr lang="en-US" sz="1200" dirty="0"/>
              <a:t> = c("factor", "</a:t>
            </a:r>
            <a:r>
              <a:rPr lang="en-US" sz="1200" dirty="0" err="1"/>
              <a:t>logical","integer","numeric</a:t>
            </a:r>
            <a:r>
              <a:rPr lang="en-US" sz="1200" dirty="0"/>
              <a:t>"), </a:t>
            </a:r>
            <a:r>
              <a:rPr lang="en-US" sz="1200" dirty="0" err="1"/>
              <a:t>dummy.type</a:t>
            </a:r>
            <a:r>
              <a:rPr lang="en-US" sz="1200" dirty="0"/>
              <a:t> = "numeric")</a:t>
            </a:r>
          </a:p>
          <a:p>
            <a:pPr marL="0" indent="0">
              <a:buNone/>
            </a:pPr>
            <a:r>
              <a:rPr lang="en-US" sz="1200" dirty="0" err="1"/>
              <a:t>impdata</a:t>
            </a:r>
            <a:r>
              <a:rPr lang="en-US" sz="1200" dirty="0"/>
              <a:t> &lt;- </a:t>
            </a:r>
            <a:r>
              <a:rPr lang="en-US" sz="1200" dirty="0" err="1"/>
              <a:t>imp$data</a:t>
            </a:r>
            <a:endParaRPr lang="en-US" sz="1200" dirty="0"/>
          </a:p>
          <a:p>
            <a:pPr marL="0" indent="0">
              <a:buNone/>
            </a:pPr>
            <a:r>
              <a:rPr lang="en-US" sz="1200" dirty="0" err="1"/>
              <a:t>new_impdata</a:t>
            </a:r>
            <a:r>
              <a:rPr lang="en-US" sz="1200" dirty="0"/>
              <a:t> &lt;- </a:t>
            </a:r>
            <a:r>
              <a:rPr lang="en-US" sz="1200" dirty="0" err="1"/>
              <a:t>impdata</a:t>
            </a:r>
            <a:r>
              <a:rPr lang="en-US" sz="1200" dirty="0"/>
              <a:t>[, which(names(</a:t>
            </a:r>
            <a:r>
              <a:rPr lang="en-US" sz="1200" dirty="0" err="1"/>
              <a:t>impdata</a:t>
            </a:r>
            <a:r>
              <a:rPr lang="en-US" sz="1200" dirty="0"/>
              <a:t>) %in% c("</a:t>
            </a:r>
            <a:r>
              <a:rPr lang="en-US" sz="1200" dirty="0" err="1"/>
              <a:t>N.Standard</a:t>
            </a:r>
            <a:r>
              <a:rPr lang="en-US" sz="1200" dirty="0"/>
              <a:t>", "Configuration2.unitmount", "</a:t>
            </a:r>
            <a:r>
              <a:rPr lang="en-US" sz="1200" dirty="0" err="1"/>
              <a:t>C.Total.Cool.Rated</a:t>
            </a:r>
            <a:r>
              <a:rPr lang="en-US" sz="1200" dirty="0"/>
              <a:t>", "</a:t>
            </a:r>
            <a:r>
              <a:rPr lang="en-US" sz="1200" dirty="0" err="1"/>
              <a:t>EERtestAvg</a:t>
            </a:r>
            <a:r>
              <a:rPr lang="en-US" sz="1200" dirty="0"/>
              <a:t>", "</a:t>
            </a:r>
            <a:r>
              <a:rPr lang="en-US" sz="1200" dirty="0" err="1"/>
              <a:t>COPtestAvg</a:t>
            </a:r>
            <a:r>
              <a:rPr lang="en-US" sz="1200" dirty="0"/>
              <a:t>", "</a:t>
            </a:r>
            <a:r>
              <a:rPr lang="en-US" sz="1200" dirty="0" err="1"/>
              <a:t>AnnualOutputEER</a:t>
            </a:r>
            <a:r>
              <a:rPr lang="en-US" sz="1200" dirty="0"/>
              <a:t>", "</a:t>
            </a:r>
            <a:r>
              <a:rPr lang="en-US" sz="1200" dirty="0" err="1"/>
              <a:t>AnnualOutputCOP</a:t>
            </a:r>
            <a:r>
              <a:rPr lang="en-US" sz="1200" dirty="0"/>
              <a:t>", "Product Class", "outdoortype","sri2010_heat", "Star2010_Cool", "Star2010_Heat", "EER", "</a:t>
            </a:r>
            <a:r>
              <a:rPr lang="en-US" sz="1200" dirty="0" err="1"/>
              <a:t>Rated.cooling.power.input.kW</a:t>
            </a:r>
            <a:r>
              <a:rPr lang="en-US" sz="1200" dirty="0"/>
              <a:t>", "</a:t>
            </a:r>
            <a:r>
              <a:rPr lang="en-US" sz="1200" dirty="0" err="1"/>
              <a:t>Rated.ACOP</a:t>
            </a:r>
            <a:r>
              <a:rPr lang="en-US" sz="1200" dirty="0"/>
              <a:t>", "sri2010_cool"))]</a:t>
            </a:r>
          </a:p>
          <a:p>
            <a:pPr marL="0" indent="0">
              <a:buNone/>
            </a:pPr>
            <a:endParaRPr lang="en-US" sz="1200" dirty="0"/>
          </a:p>
        </p:txBody>
      </p:sp>
    </p:spTree>
    <p:extLst>
      <p:ext uri="{BB962C8B-B14F-4D97-AF65-F5344CB8AC3E}">
        <p14:creationId xmlns:p14="http://schemas.microsoft.com/office/powerpoint/2010/main" val="193946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96BC-8FEF-7346-AFE6-E394C4314C3B}"/>
              </a:ext>
            </a:extLst>
          </p:cNvPr>
          <p:cNvSpPr>
            <a:spLocks noGrp="1"/>
          </p:cNvSpPr>
          <p:nvPr>
            <p:ph type="title"/>
          </p:nvPr>
        </p:nvSpPr>
        <p:spPr>
          <a:xfrm>
            <a:off x="1249680" y="-313163"/>
            <a:ext cx="9692640" cy="1325562"/>
          </a:xfrm>
        </p:spPr>
        <p:txBody>
          <a:bodyPr/>
          <a:lstStyle/>
          <a:p>
            <a:r>
              <a:rPr lang="en-US" dirty="0"/>
              <a:t>Data Preprocessing</a:t>
            </a:r>
          </a:p>
        </p:txBody>
      </p:sp>
      <p:sp>
        <p:nvSpPr>
          <p:cNvPr id="3" name="Content Placeholder 2">
            <a:extLst>
              <a:ext uri="{FF2B5EF4-FFF2-40B4-BE49-F238E27FC236}">
                <a16:creationId xmlns:a16="http://schemas.microsoft.com/office/drawing/2014/main" id="{57456BD7-D045-9F4F-A3D8-AE3B4678ABB7}"/>
              </a:ext>
            </a:extLst>
          </p:cNvPr>
          <p:cNvSpPr>
            <a:spLocks noGrp="1"/>
          </p:cNvSpPr>
          <p:nvPr>
            <p:ph idx="1"/>
          </p:nvPr>
        </p:nvSpPr>
        <p:spPr>
          <a:xfrm>
            <a:off x="1351082" y="1103972"/>
            <a:ext cx="8595360" cy="4351337"/>
          </a:xfrm>
        </p:spPr>
        <p:txBody>
          <a:bodyPr>
            <a:noAutofit/>
          </a:bodyPr>
          <a:lstStyle/>
          <a:p>
            <a:pPr marL="0" indent="0">
              <a:buNone/>
            </a:pPr>
            <a:r>
              <a:rPr lang="en-US" sz="1200" dirty="0"/>
              <a:t>#remove outliers extremely large values</a:t>
            </a:r>
          </a:p>
          <a:p>
            <a:pPr marL="0" indent="0">
              <a:buNone/>
            </a:pPr>
            <a:r>
              <a:rPr lang="en-US" sz="1200" dirty="0"/>
              <a:t>cd &lt;- </a:t>
            </a:r>
            <a:r>
              <a:rPr lang="en-US" sz="1200" dirty="0" err="1"/>
              <a:t>capLargeValues</a:t>
            </a:r>
            <a:r>
              <a:rPr lang="en-US" sz="1200" dirty="0"/>
              <a:t>(</a:t>
            </a:r>
            <a:r>
              <a:rPr lang="en-US" sz="1200" dirty="0" err="1"/>
              <a:t>new_impdata</a:t>
            </a:r>
            <a:r>
              <a:rPr lang="en-US" sz="1200" dirty="0"/>
              <a:t>, target = "sri2010_cool",cols = c("</a:t>
            </a:r>
            <a:r>
              <a:rPr lang="en-US" sz="1200" dirty="0" err="1"/>
              <a:t>C.Total.Cool.Rated</a:t>
            </a:r>
            <a:r>
              <a:rPr lang="en-US" sz="1200" dirty="0"/>
              <a:t>"),threshold = 2.4)</a:t>
            </a:r>
          </a:p>
          <a:p>
            <a:pPr marL="0" indent="0">
              <a:buNone/>
            </a:pPr>
            <a:r>
              <a:rPr lang="en-US" sz="1200" dirty="0"/>
              <a:t>cd &lt;- </a:t>
            </a:r>
            <a:r>
              <a:rPr lang="en-US" sz="1200" dirty="0" err="1"/>
              <a:t>capLargeValues</a:t>
            </a:r>
            <a:r>
              <a:rPr lang="en-US" sz="1200" dirty="0"/>
              <a:t>(cd, target = "sri2010_cool",cols = c("</a:t>
            </a:r>
            <a:r>
              <a:rPr lang="en-US" sz="1200" dirty="0" err="1"/>
              <a:t>EERtestAvg</a:t>
            </a:r>
            <a:r>
              <a:rPr lang="en-US" sz="1200" dirty="0"/>
              <a:t>"),threshold =2.9688)</a:t>
            </a:r>
          </a:p>
          <a:p>
            <a:pPr marL="0" indent="0">
              <a:buNone/>
            </a:pPr>
            <a:r>
              <a:rPr lang="en-US" sz="1200" dirty="0"/>
              <a:t>cd &lt;- </a:t>
            </a:r>
            <a:r>
              <a:rPr lang="en-US" sz="1200" dirty="0" err="1"/>
              <a:t>capLargeValues</a:t>
            </a:r>
            <a:r>
              <a:rPr lang="en-US" sz="1200" dirty="0"/>
              <a:t>(cd, target = "sri2010_cool",cols = c("</a:t>
            </a:r>
            <a:r>
              <a:rPr lang="en-US" sz="1200" dirty="0" err="1"/>
              <a:t>AnnualOutputEER</a:t>
            </a:r>
            <a:r>
              <a:rPr lang="en-US" sz="1200" dirty="0"/>
              <a:t>"),threshold = 2.91183479)</a:t>
            </a:r>
          </a:p>
          <a:p>
            <a:pPr marL="0" indent="0">
              <a:buNone/>
            </a:pPr>
            <a:r>
              <a:rPr lang="en-US" sz="1200" dirty="0"/>
              <a:t>cd &lt;- </a:t>
            </a:r>
            <a:r>
              <a:rPr lang="en-US" sz="1200" dirty="0" err="1"/>
              <a:t>capLargeValues</a:t>
            </a:r>
            <a:r>
              <a:rPr lang="en-US" sz="1200" dirty="0"/>
              <a:t>(cd, target = "sri2010_cool",cols = c("EER"),threshold = 2.9688)</a:t>
            </a:r>
          </a:p>
          <a:p>
            <a:pPr marL="0" indent="0">
              <a:buNone/>
            </a:pPr>
            <a:r>
              <a:rPr lang="en-US" sz="1200" dirty="0"/>
              <a:t>cd &lt;- </a:t>
            </a:r>
            <a:r>
              <a:rPr lang="en-US" sz="1200" dirty="0" err="1"/>
              <a:t>capLargeValues</a:t>
            </a:r>
            <a:r>
              <a:rPr lang="en-US" sz="1200" dirty="0"/>
              <a:t>(cd, target = "sri2010_cool",cols = c("</a:t>
            </a:r>
            <a:r>
              <a:rPr lang="en-US" sz="1200" dirty="0" err="1"/>
              <a:t>Rated.cooling.power.input.kW</a:t>
            </a:r>
            <a:r>
              <a:rPr lang="en-US" sz="1200" dirty="0"/>
              <a:t>"),threshold = 0.4)</a:t>
            </a:r>
          </a:p>
          <a:p>
            <a:pPr marL="0" indent="0">
              <a:buNone/>
            </a:pPr>
            <a:r>
              <a:rPr lang="en-US" sz="1200" dirty="0" err="1"/>
              <a:t>cd$C.Total.Cool.Rated</a:t>
            </a:r>
            <a:r>
              <a:rPr lang="en-US" sz="1200" dirty="0"/>
              <a:t>&lt;- scale(</a:t>
            </a:r>
            <a:r>
              <a:rPr lang="en-US" sz="1200" dirty="0" err="1"/>
              <a:t>cd$C.Total.Cool.Rated</a:t>
            </a:r>
            <a:r>
              <a:rPr lang="en-US" sz="1200" dirty="0"/>
              <a:t>, scale = FALSE)</a:t>
            </a:r>
          </a:p>
          <a:p>
            <a:pPr marL="0" indent="0">
              <a:buNone/>
            </a:pPr>
            <a:r>
              <a:rPr lang="en-US" sz="1200" dirty="0" err="1"/>
              <a:t>cd$EERtestAvg</a:t>
            </a:r>
            <a:r>
              <a:rPr lang="en-US" sz="1200" dirty="0"/>
              <a:t>&lt;- scale(</a:t>
            </a:r>
            <a:r>
              <a:rPr lang="en-US" sz="1200" dirty="0" err="1"/>
              <a:t>cd$EERtestAvg</a:t>
            </a:r>
            <a:r>
              <a:rPr lang="en-US" sz="1200" dirty="0"/>
              <a:t>, scale = FALSE)</a:t>
            </a:r>
          </a:p>
          <a:p>
            <a:pPr marL="0" indent="0">
              <a:buNone/>
            </a:pPr>
            <a:r>
              <a:rPr lang="en-US" sz="1200" dirty="0" err="1"/>
              <a:t>cd$AnnualOutputEER</a:t>
            </a:r>
            <a:r>
              <a:rPr lang="en-US" sz="1200" dirty="0"/>
              <a:t>&lt;- scale(</a:t>
            </a:r>
            <a:r>
              <a:rPr lang="en-US" sz="1200" dirty="0" err="1"/>
              <a:t>cd$AnnualOutputEER</a:t>
            </a:r>
            <a:r>
              <a:rPr lang="en-US" sz="1200" dirty="0"/>
              <a:t>, scale = FALSE)</a:t>
            </a:r>
          </a:p>
          <a:p>
            <a:pPr marL="0" indent="0">
              <a:buNone/>
            </a:pPr>
            <a:r>
              <a:rPr lang="en-US" sz="1200" dirty="0" err="1"/>
              <a:t>cd$EER</a:t>
            </a:r>
            <a:r>
              <a:rPr lang="en-US" sz="1200" dirty="0"/>
              <a:t>&lt;- scale(</a:t>
            </a:r>
            <a:r>
              <a:rPr lang="en-US" sz="1200" dirty="0" err="1"/>
              <a:t>cd$EER</a:t>
            </a:r>
            <a:r>
              <a:rPr lang="en-US" sz="1200" dirty="0"/>
              <a:t>, scale = FALSE)</a:t>
            </a:r>
          </a:p>
          <a:p>
            <a:pPr marL="0" indent="0">
              <a:buNone/>
            </a:pPr>
            <a:r>
              <a:rPr lang="en-US" sz="1200" dirty="0" err="1"/>
              <a:t>cd$Rated.cooling.power.input.kW</a:t>
            </a:r>
            <a:r>
              <a:rPr lang="en-US" sz="1200" dirty="0"/>
              <a:t>&lt;- scale(</a:t>
            </a:r>
            <a:r>
              <a:rPr lang="en-US" sz="1200" dirty="0" err="1"/>
              <a:t>cd$Rated.cooling.power.input.kW</a:t>
            </a:r>
            <a:r>
              <a:rPr lang="en-US" sz="1200" dirty="0"/>
              <a:t>, scale = FALSE)</a:t>
            </a:r>
          </a:p>
          <a:p>
            <a:pPr marL="0" indent="0">
              <a:buNone/>
            </a:pPr>
            <a:r>
              <a:rPr lang="en-US" sz="1200" dirty="0"/>
              <a:t>cd$sri2010_cool&lt;- scale(cd$sri2010_cool, scale = FALSE)</a:t>
            </a:r>
          </a:p>
          <a:p>
            <a:pPr marL="0" indent="0">
              <a:buNone/>
            </a:pPr>
            <a:r>
              <a:rPr lang="en-US" sz="1200" dirty="0"/>
              <a:t>cd$sri2010_heat&lt;- scale(cd$sri2010_heat, scale = FALSE)</a:t>
            </a:r>
          </a:p>
          <a:p>
            <a:pPr marL="0" indent="0">
              <a:buNone/>
            </a:pPr>
            <a:r>
              <a:rPr lang="en-US" sz="1200" dirty="0" err="1"/>
              <a:t>summarizeColumns</a:t>
            </a:r>
            <a:r>
              <a:rPr lang="en-US" sz="1200" dirty="0"/>
              <a:t>(cd) </a:t>
            </a:r>
          </a:p>
          <a:p>
            <a:pPr marL="0" indent="0">
              <a:buNone/>
            </a:pPr>
            <a:r>
              <a:rPr lang="en-US" sz="1200" dirty="0"/>
              <a:t>str(cd) #90 variables</a:t>
            </a:r>
          </a:p>
          <a:p>
            <a:pPr marL="0" indent="0">
              <a:buNone/>
            </a:pPr>
            <a:endParaRPr lang="en-US" sz="1200" dirty="0"/>
          </a:p>
        </p:txBody>
      </p:sp>
    </p:spTree>
    <p:extLst>
      <p:ext uri="{BB962C8B-B14F-4D97-AF65-F5344CB8AC3E}">
        <p14:creationId xmlns:p14="http://schemas.microsoft.com/office/powerpoint/2010/main" val="1502299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F36EBB-0302-DA4B-8A75-63604E29A56D}"/>
              </a:ext>
            </a:extLst>
          </p:cNvPr>
          <p:cNvPicPr>
            <a:picLocks noChangeAspect="1"/>
          </p:cNvPicPr>
          <p:nvPr/>
        </p:nvPicPr>
        <p:blipFill>
          <a:blip r:embed="rId2"/>
          <a:stretch>
            <a:fillRect/>
          </a:stretch>
        </p:blipFill>
        <p:spPr>
          <a:xfrm>
            <a:off x="2070100" y="742950"/>
            <a:ext cx="8051800" cy="5372100"/>
          </a:xfrm>
          <a:prstGeom prst="rect">
            <a:avLst/>
          </a:prstGeom>
        </p:spPr>
      </p:pic>
    </p:spTree>
    <p:extLst>
      <p:ext uri="{BB962C8B-B14F-4D97-AF65-F5344CB8AC3E}">
        <p14:creationId xmlns:p14="http://schemas.microsoft.com/office/powerpoint/2010/main" val="421670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D22F9-B3A7-9C44-9F62-0A6A3C7BEE69}"/>
              </a:ext>
            </a:extLst>
          </p:cNvPr>
          <p:cNvPicPr>
            <a:picLocks noChangeAspect="1"/>
          </p:cNvPicPr>
          <p:nvPr/>
        </p:nvPicPr>
        <p:blipFill>
          <a:blip r:embed="rId2"/>
          <a:stretch>
            <a:fillRect/>
          </a:stretch>
        </p:blipFill>
        <p:spPr>
          <a:xfrm>
            <a:off x="2393950" y="1187450"/>
            <a:ext cx="7404100" cy="4483100"/>
          </a:xfrm>
          <a:prstGeom prst="rect">
            <a:avLst/>
          </a:prstGeom>
        </p:spPr>
      </p:pic>
    </p:spTree>
    <p:extLst>
      <p:ext uri="{BB962C8B-B14F-4D97-AF65-F5344CB8AC3E}">
        <p14:creationId xmlns:p14="http://schemas.microsoft.com/office/powerpoint/2010/main" val="3042422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Methods: Predictive Models </a:t>
            </a:r>
            <a:br>
              <a:rPr lang="en-US" dirty="0"/>
            </a:br>
            <a:r>
              <a:rPr lang="en-SG" dirty="0"/>
              <a:t>Model for predicting the SRI values </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dirty="0"/>
              <a:t>Random forest</a:t>
            </a:r>
          </a:p>
          <a:p>
            <a:pPr lvl="1" fontAlgn="t"/>
            <a:r>
              <a:rPr lang="en-US" dirty="0"/>
              <a:t>Significant features</a:t>
            </a:r>
          </a:p>
          <a:p>
            <a:pPr marL="891540" lvl="2" indent="-342900" fontAlgn="t">
              <a:buFont typeface="+mj-lt"/>
              <a:buAutoNum type="arabicPeriod"/>
            </a:pPr>
            <a:endParaRPr lang="en-US" dirty="0"/>
          </a:p>
          <a:p>
            <a:pPr marL="891540" lvl="2" indent="-342900" fontAlgn="t">
              <a:buFont typeface="+mj-lt"/>
              <a:buAutoNum type="arabicPeriod"/>
            </a:pPr>
            <a:endParaRPr lang="en-US" dirty="0"/>
          </a:p>
          <a:p>
            <a:pPr marL="274320" lvl="1" indent="0" fontAlgn="t">
              <a:buNone/>
            </a:pPr>
            <a:endParaRPr lang="en-US" dirty="0"/>
          </a:p>
          <a:p>
            <a:pPr fontAlgn="t"/>
            <a:endParaRPr lang="en-US" sz="1800" i="1" dirty="0"/>
          </a:p>
          <a:p>
            <a:pPr fontAlgn="t"/>
            <a:endParaRPr lang="en-SG" sz="1800" i="1" dirty="0"/>
          </a:p>
        </p:txBody>
      </p:sp>
      <p:pic>
        <p:nvPicPr>
          <p:cNvPr id="10" name="Picture 9">
            <a:extLst>
              <a:ext uri="{FF2B5EF4-FFF2-40B4-BE49-F238E27FC236}">
                <a16:creationId xmlns:a16="http://schemas.microsoft.com/office/drawing/2014/main" id="{6A8B88E8-33EA-43A0-A1DF-4A5FC2A0E495}"/>
              </a:ext>
            </a:extLst>
          </p:cNvPr>
          <p:cNvPicPr>
            <a:picLocks noChangeAspect="1"/>
          </p:cNvPicPr>
          <p:nvPr/>
        </p:nvPicPr>
        <p:blipFill>
          <a:blip r:embed="rId3"/>
          <a:stretch>
            <a:fillRect/>
          </a:stretch>
        </p:blipFill>
        <p:spPr>
          <a:xfrm>
            <a:off x="1812175" y="2457383"/>
            <a:ext cx="3548180" cy="2938527"/>
          </a:xfrm>
          <a:prstGeom prst="rect">
            <a:avLst/>
          </a:prstGeom>
        </p:spPr>
      </p:pic>
    </p:spTree>
    <p:extLst>
      <p:ext uri="{BB962C8B-B14F-4D97-AF65-F5344CB8AC3E}">
        <p14:creationId xmlns:p14="http://schemas.microsoft.com/office/powerpoint/2010/main" val="2905352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Methods: Predictive Models </a:t>
            </a:r>
            <a:br>
              <a:rPr lang="en-US" dirty="0"/>
            </a:br>
            <a:r>
              <a:rPr lang="en-SG" dirty="0"/>
              <a:t>Model for predicting the SRI values </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dirty="0"/>
              <a:t>Comparing root mean squared error for regression, </a:t>
            </a:r>
            <a:r>
              <a:rPr lang="en-US" dirty="0" err="1"/>
              <a:t>kvsvm</a:t>
            </a:r>
            <a:r>
              <a:rPr lang="en-US" dirty="0"/>
              <a:t> and ranger model</a:t>
            </a:r>
          </a:p>
          <a:p>
            <a:pPr lvl="1" fontAlgn="t"/>
            <a:r>
              <a:rPr lang="en-US" dirty="0"/>
              <a:t>Significant features</a:t>
            </a:r>
          </a:p>
          <a:p>
            <a:pPr marL="891540" lvl="2" indent="-342900" fontAlgn="t">
              <a:buFont typeface="+mj-lt"/>
              <a:buAutoNum type="arabicPeriod"/>
            </a:pPr>
            <a:endParaRPr lang="en-US" dirty="0"/>
          </a:p>
          <a:p>
            <a:pPr marL="891540" lvl="2" indent="-342900" fontAlgn="t">
              <a:buFont typeface="+mj-lt"/>
              <a:buAutoNum type="arabicPeriod"/>
            </a:pPr>
            <a:endParaRPr lang="en-US" dirty="0"/>
          </a:p>
          <a:p>
            <a:pPr marL="274320" lvl="1" indent="0" fontAlgn="t">
              <a:buNone/>
            </a:pPr>
            <a:endParaRPr lang="en-US" dirty="0"/>
          </a:p>
          <a:p>
            <a:pPr fontAlgn="t"/>
            <a:endParaRPr lang="en-US" sz="1800" i="1" dirty="0"/>
          </a:p>
          <a:p>
            <a:pPr fontAlgn="t"/>
            <a:endParaRPr lang="en-SG" sz="1800" i="1" dirty="0"/>
          </a:p>
        </p:txBody>
      </p:sp>
      <p:pic>
        <p:nvPicPr>
          <p:cNvPr id="5" name="Picture 4" descr="A screenshot of a cell phone&#10;&#10;Description automatically generated">
            <a:extLst>
              <a:ext uri="{FF2B5EF4-FFF2-40B4-BE49-F238E27FC236}">
                <a16:creationId xmlns:a16="http://schemas.microsoft.com/office/drawing/2014/main" id="{0266FFEC-90DD-46F0-B4EF-D2718B709EE8}"/>
              </a:ext>
            </a:extLst>
          </p:cNvPr>
          <p:cNvPicPr/>
          <p:nvPr/>
        </p:nvPicPr>
        <p:blipFill>
          <a:blip r:embed="rId3"/>
          <a:stretch>
            <a:fillRect/>
          </a:stretch>
        </p:blipFill>
        <p:spPr>
          <a:xfrm>
            <a:off x="1841095" y="2554983"/>
            <a:ext cx="5727700" cy="2759710"/>
          </a:xfrm>
          <a:prstGeom prst="rect">
            <a:avLst/>
          </a:prstGeom>
        </p:spPr>
      </p:pic>
    </p:spTree>
    <p:extLst>
      <p:ext uri="{BB962C8B-B14F-4D97-AF65-F5344CB8AC3E}">
        <p14:creationId xmlns:p14="http://schemas.microsoft.com/office/powerpoint/2010/main" val="70787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AECA9-84D8-814F-93EA-8B19E524F620}"/>
              </a:ext>
            </a:extLst>
          </p:cNvPr>
          <p:cNvSpPr>
            <a:spLocks noGrp="1"/>
          </p:cNvSpPr>
          <p:nvPr>
            <p:ph idx="1"/>
          </p:nvPr>
        </p:nvSpPr>
        <p:spPr>
          <a:xfrm>
            <a:off x="1295326" y="189571"/>
            <a:ext cx="8595360" cy="4351337"/>
          </a:xfrm>
        </p:spPr>
        <p:txBody>
          <a:bodyPr>
            <a:noAutofit/>
          </a:bodyPr>
          <a:lstStyle/>
          <a:p>
            <a:pPr marL="0" indent="0">
              <a:buNone/>
            </a:pPr>
            <a:r>
              <a:rPr lang="en-US" sz="1200" dirty="0" err="1"/>
              <a:t>regr.task</a:t>
            </a:r>
            <a:r>
              <a:rPr lang="en-US" sz="1200" dirty="0"/>
              <a:t> = </a:t>
            </a:r>
            <a:r>
              <a:rPr lang="en-US" sz="1200" dirty="0" err="1"/>
              <a:t>makeRegrTask</a:t>
            </a:r>
            <a:r>
              <a:rPr lang="en-US" sz="1200" dirty="0"/>
              <a:t>(data = cd, target = "sri2010_cool")</a:t>
            </a:r>
          </a:p>
          <a:p>
            <a:pPr marL="0" indent="0">
              <a:buNone/>
            </a:pPr>
            <a:r>
              <a:rPr lang="en-US" sz="1200" dirty="0" err="1"/>
              <a:t>regr.task</a:t>
            </a:r>
            <a:endParaRPr lang="en-US" sz="1200" dirty="0"/>
          </a:p>
          <a:p>
            <a:pPr marL="0" indent="0">
              <a:buNone/>
            </a:pPr>
            <a:endParaRPr lang="en-US" sz="1200" dirty="0"/>
          </a:p>
          <a:p>
            <a:pPr marL="0" indent="0">
              <a:buNone/>
            </a:pPr>
            <a:r>
              <a:rPr lang="en-US" sz="1200" dirty="0"/>
              <a:t>### Regression gradient boosting machine, specify hyperparameters via a list</a:t>
            </a:r>
          </a:p>
          <a:p>
            <a:pPr marL="0" indent="0">
              <a:buNone/>
            </a:pPr>
            <a:r>
              <a:rPr lang="en-US" sz="1200" dirty="0" err="1"/>
              <a:t>regr.lrn</a:t>
            </a:r>
            <a:r>
              <a:rPr lang="en-US" sz="1200" dirty="0"/>
              <a:t> = </a:t>
            </a:r>
            <a:r>
              <a:rPr lang="en-US" sz="1200" dirty="0" err="1"/>
              <a:t>makeLearner</a:t>
            </a:r>
            <a:r>
              <a:rPr lang="en-US" sz="1200" dirty="0"/>
              <a:t>("</a:t>
            </a:r>
            <a:r>
              <a:rPr lang="en-US" sz="1200" dirty="0" err="1"/>
              <a:t>regr.gbm</a:t>
            </a:r>
            <a:r>
              <a:rPr lang="en-US" sz="1200" dirty="0"/>
              <a:t>", </a:t>
            </a:r>
            <a:r>
              <a:rPr lang="en-US" sz="1200" dirty="0" err="1"/>
              <a:t>par.vals</a:t>
            </a:r>
            <a:r>
              <a:rPr lang="en-US" sz="1200" dirty="0"/>
              <a:t> = list(</a:t>
            </a:r>
            <a:r>
              <a:rPr lang="en-US" sz="1200" dirty="0" err="1"/>
              <a:t>n.trees</a:t>
            </a:r>
            <a:r>
              <a:rPr lang="en-US" sz="1200" dirty="0"/>
              <a:t> =500, </a:t>
            </a:r>
            <a:r>
              <a:rPr lang="en-US" sz="1200" dirty="0" err="1"/>
              <a:t>interaction.depth</a:t>
            </a:r>
            <a:r>
              <a:rPr lang="en-US" sz="1200" dirty="0"/>
              <a:t> = 5))</a:t>
            </a:r>
          </a:p>
          <a:p>
            <a:pPr marL="0" indent="0">
              <a:buNone/>
            </a:pPr>
            <a:endParaRPr lang="en-US" sz="1200" dirty="0"/>
          </a:p>
          <a:p>
            <a:pPr marL="0" indent="0">
              <a:buNone/>
            </a:pPr>
            <a:r>
              <a:rPr lang="en-US" sz="1200" dirty="0"/>
              <a:t>### Train the learner</a:t>
            </a:r>
          </a:p>
          <a:p>
            <a:pPr marL="0" indent="0">
              <a:buNone/>
            </a:pPr>
            <a:r>
              <a:rPr lang="en-US" sz="1200" dirty="0"/>
              <a:t>mod = </a:t>
            </a:r>
            <a:r>
              <a:rPr lang="en-US" sz="1200" dirty="0" err="1"/>
              <a:t>mlr</a:t>
            </a:r>
            <a:r>
              <a:rPr lang="en-US" sz="1200" dirty="0"/>
              <a:t>::train(</a:t>
            </a:r>
            <a:r>
              <a:rPr lang="en-US" sz="1200" dirty="0" err="1"/>
              <a:t>regr.lrn</a:t>
            </a:r>
            <a:r>
              <a:rPr lang="en-US" sz="1200" dirty="0"/>
              <a:t>, </a:t>
            </a:r>
            <a:r>
              <a:rPr lang="en-US" sz="1200" dirty="0" err="1"/>
              <a:t>regr.task</a:t>
            </a:r>
            <a:r>
              <a:rPr lang="en-US" sz="1200" dirty="0"/>
              <a:t>)</a:t>
            </a:r>
          </a:p>
          <a:p>
            <a:pPr marL="0" indent="0">
              <a:buNone/>
            </a:pPr>
            <a:endParaRPr lang="en-US" sz="1200" dirty="0"/>
          </a:p>
          <a:p>
            <a:pPr marL="0" indent="0">
              <a:buNone/>
            </a:pPr>
            <a:r>
              <a:rPr lang="en-US" sz="1200" dirty="0"/>
              <a:t>### Get the number of observations</a:t>
            </a:r>
          </a:p>
          <a:p>
            <a:pPr marL="0" indent="0">
              <a:buNone/>
            </a:pPr>
            <a:r>
              <a:rPr lang="en-US" sz="1200" dirty="0"/>
              <a:t>n = </a:t>
            </a:r>
            <a:r>
              <a:rPr lang="en-US" sz="1200" dirty="0" err="1"/>
              <a:t>getTaskSize</a:t>
            </a:r>
            <a:r>
              <a:rPr lang="en-US" sz="1200" dirty="0"/>
              <a:t>(</a:t>
            </a:r>
            <a:r>
              <a:rPr lang="en-US" sz="1200" dirty="0" err="1"/>
              <a:t>regr.task</a:t>
            </a:r>
            <a:r>
              <a:rPr lang="en-US" sz="1200" dirty="0"/>
              <a:t>)</a:t>
            </a:r>
          </a:p>
          <a:p>
            <a:pPr marL="0" indent="0">
              <a:buNone/>
            </a:pPr>
            <a:endParaRPr lang="en-US" sz="1200" dirty="0"/>
          </a:p>
          <a:p>
            <a:pPr marL="0" indent="0">
              <a:buNone/>
            </a:pPr>
            <a:r>
              <a:rPr lang="en-US" sz="1200" dirty="0"/>
              <a:t>### Use 1/3 of the observations for training </a:t>
            </a:r>
          </a:p>
          <a:p>
            <a:pPr marL="0" indent="0">
              <a:buNone/>
            </a:pPr>
            <a:r>
              <a:rPr lang="en-US" sz="1200" dirty="0" err="1"/>
              <a:t>train.set</a:t>
            </a:r>
            <a:r>
              <a:rPr lang="en-US" sz="1200" dirty="0"/>
              <a:t> = sample(n, size = n/3)</a:t>
            </a:r>
          </a:p>
          <a:p>
            <a:pPr marL="0" indent="0">
              <a:buNone/>
            </a:pPr>
            <a:endParaRPr lang="en-US" sz="1200" dirty="0"/>
          </a:p>
          <a:p>
            <a:pPr marL="0" indent="0">
              <a:buNone/>
            </a:pPr>
            <a:r>
              <a:rPr lang="en-US" sz="1200" dirty="0"/>
              <a:t>### Train the learner</a:t>
            </a:r>
          </a:p>
          <a:p>
            <a:pPr marL="0" indent="0">
              <a:buNone/>
            </a:pPr>
            <a:r>
              <a:rPr lang="en-US" sz="1200" dirty="0"/>
              <a:t>mod = </a:t>
            </a:r>
            <a:r>
              <a:rPr lang="en-US" sz="1200" dirty="0" err="1"/>
              <a:t>mlr</a:t>
            </a:r>
            <a:r>
              <a:rPr lang="en-US" sz="1200" dirty="0"/>
              <a:t>::train("</a:t>
            </a:r>
            <a:r>
              <a:rPr lang="en-US" sz="1200" dirty="0" err="1"/>
              <a:t>regr.lm</a:t>
            </a:r>
            <a:r>
              <a:rPr lang="en-US" sz="1200" dirty="0"/>
              <a:t>", </a:t>
            </a:r>
            <a:r>
              <a:rPr lang="en-US" sz="1200" dirty="0" err="1"/>
              <a:t>regr.task</a:t>
            </a:r>
            <a:r>
              <a:rPr lang="en-US" sz="1200" dirty="0"/>
              <a:t>, subset = </a:t>
            </a:r>
            <a:r>
              <a:rPr lang="en-US" sz="1200" dirty="0" err="1"/>
              <a:t>train.set</a:t>
            </a:r>
            <a:r>
              <a:rPr lang="en-US" sz="1200" dirty="0"/>
              <a:t>)</a:t>
            </a:r>
          </a:p>
          <a:p>
            <a:pPr marL="0" indent="0">
              <a:buNone/>
            </a:pPr>
            <a:r>
              <a:rPr lang="en-US" sz="1200" dirty="0"/>
              <a:t>mod</a:t>
            </a:r>
          </a:p>
        </p:txBody>
      </p:sp>
    </p:spTree>
    <p:extLst>
      <p:ext uri="{BB962C8B-B14F-4D97-AF65-F5344CB8AC3E}">
        <p14:creationId xmlns:p14="http://schemas.microsoft.com/office/powerpoint/2010/main" val="1376110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rmAutofit/>
          </a:bodyPr>
          <a:lstStyle/>
          <a:p>
            <a:r>
              <a:rPr lang="en-US" dirty="0"/>
              <a:t>Predictive model </a:t>
            </a:r>
            <a:br>
              <a:rPr lang="en-US" dirty="0"/>
            </a:br>
            <a:r>
              <a:rPr lang="en-SG" dirty="0"/>
              <a:t>for predicting the sri2010_cool values </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lvl="1" fontAlgn="t"/>
            <a:r>
              <a:rPr lang="en-US" dirty="0"/>
              <a:t>Mean Square Error</a:t>
            </a:r>
          </a:p>
          <a:p>
            <a:pPr lvl="1" fontAlgn="t"/>
            <a:r>
              <a:rPr lang="en-SG" dirty="0"/>
              <a:t>Defined as: mean((response - truth)^2)</a:t>
            </a:r>
          </a:p>
          <a:p>
            <a:pPr lvl="1" fontAlgn="t"/>
            <a:endParaRPr lang="en-SG" dirty="0"/>
          </a:p>
          <a:p>
            <a:pPr lvl="1" fontAlgn="t"/>
            <a:endParaRPr lang="en-SG" dirty="0"/>
          </a:p>
          <a:p>
            <a:pPr lvl="1" fontAlgn="t"/>
            <a:endParaRPr lang="en-US" dirty="0"/>
          </a:p>
          <a:p>
            <a:pPr lvl="1" fontAlgn="t"/>
            <a:endParaRPr lang="en-US" dirty="0"/>
          </a:p>
          <a:p>
            <a:pPr marL="891540" lvl="2" indent="-342900" fontAlgn="t">
              <a:buFont typeface="+mj-lt"/>
              <a:buAutoNum type="arabicPeriod"/>
            </a:pPr>
            <a:endParaRPr lang="en-US" dirty="0"/>
          </a:p>
          <a:p>
            <a:pPr marL="891540" lvl="2" indent="-342900" fontAlgn="t">
              <a:buFont typeface="+mj-lt"/>
              <a:buAutoNum type="arabicPeriod"/>
            </a:pPr>
            <a:endParaRPr lang="en-US" dirty="0"/>
          </a:p>
          <a:p>
            <a:pPr marL="274320" lvl="1" indent="0" fontAlgn="t">
              <a:buNone/>
            </a:pPr>
            <a:endParaRPr lang="en-US" dirty="0"/>
          </a:p>
          <a:p>
            <a:pPr fontAlgn="t"/>
            <a:endParaRPr lang="en-US" sz="1800" i="1" dirty="0"/>
          </a:p>
          <a:p>
            <a:pPr fontAlgn="t"/>
            <a:endParaRPr lang="en-SG" sz="1800" i="1" dirty="0"/>
          </a:p>
        </p:txBody>
      </p:sp>
      <p:pic>
        <p:nvPicPr>
          <p:cNvPr id="6" name="Picture 5" descr="A screenshot of a cell phone&#10;&#10;Description automatically generated">
            <a:extLst>
              <a:ext uri="{FF2B5EF4-FFF2-40B4-BE49-F238E27FC236}">
                <a16:creationId xmlns:a16="http://schemas.microsoft.com/office/drawing/2014/main" id="{1F4163FA-276D-4440-A3A5-1C683D526B2F}"/>
              </a:ext>
            </a:extLst>
          </p:cNvPr>
          <p:cNvPicPr/>
          <p:nvPr/>
        </p:nvPicPr>
        <p:blipFill rotWithShape="1">
          <a:blip r:embed="rId3">
            <a:extLst>
              <a:ext uri="{28A0092B-C50C-407E-A947-70E740481C1C}">
                <a14:useLocalDpi xmlns:a14="http://schemas.microsoft.com/office/drawing/2010/main" val="0"/>
              </a:ext>
            </a:extLst>
          </a:blip>
          <a:srcRect l="1789" t="-659" r="4005" b="-6927"/>
          <a:stretch/>
        </p:blipFill>
        <p:spPr>
          <a:xfrm>
            <a:off x="1799617" y="2431915"/>
            <a:ext cx="3891065" cy="3172973"/>
          </a:xfrm>
          <a:prstGeom prst="rect">
            <a:avLst/>
          </a:prstGeom>
        </p:spPr>
      </p:pic>
    </p:spTree>
    <p:extLst>
      <p:ext uri="{BB962C8B-B14F-4D97-AF65-F5344CB8AC3E}">
        <p14:creationId xmlns:p14="http://schemas.microsoft.com/office/powerpoint/2010/main" val="440270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BE84-8AFC-E044-93B8-4C9999795ADD}"/>
              </a:ext>
            </a:extLst>
          </p:cNvPr>
          <p:cNvSpPr>
            <a:spLocks noGrp="1"/>
          </p:cNvSpPr>
          <p:nvPr>
            <p:ph type="title"/>
          </p:nvPr>
        </p:nvSpPr>
        <p:spPr/>
        <p:txBody>
          <a:bodyPr>
            <a:normAutofit fontScale="90000"/>
          </a:bodyPr>
          <a:lstStyle/>
          <a:p>
            <a:r>
              <a:rPr lang="en-US" dirty="0"/>
              <a:t>Predictive model </a:t>
            </a:r>
            <a:br>
              <a:rPr lang="en-US" dirty="0"/>
            </a:br>
            <a:r>
              <a:rPr lang="en-SG" dirty="0"/>
              <a:t>for predicting the sri2010_heat values </a:t>
            </a:r>
            <a:endParaRPr lang="en-US" dirty="0"/>
          </a:p>
        </p:txBody>
      </p:sp>
      <p:pic>
        <p:nvPicPr>
          <p:cNvPr id="4" name="Content Placeholder 3" descr="A screenshot of a cell phone&#10;&#10;Description automatically generated">
            <a:extLst>
              <a:ext uri="{FF2B5EF4-FFF2-40B4-BE49-F238E27FC236}">
                <a16:creationId xmlns:a16="http://schemas.microsoft.com/office/drawing/2014/main" id="{9AA63E7E-1A90-8B43-81B5-B736BA450603}"/>
              </a:ext>
            </a:extLst>
          </p:cNvPr>
          <p:cNvPicPr>
            <a:picLocks noGrp="1"/>
          </p:cNvPicPr>
          <p:nvPr>
            <p:ph idx="1"/>
          </p:nvPr>
        </p:nvPicPr>
        <p:blipFill>
          <a:blip r:embed="rId2"/>
          <a:stretch>
            <a:fillRect/>
          </a:stretch>
        </p:blipFill>
        <p:spPr>
          <a:xfrm>
            <a:off x="2397125" y="2067719"/>
            <a:ext cx="6324600" cy="3873500"/>
          </a:xfrm>
          <a:prstGeom prst="rect">
            <a:avLst/>
          </a:prstGeom>
        </p:spPr>
      </p:pic>
    </p:spTree>
    <p:extLst>
      <p:ext uri="{BB962C8B-B14F-4D97-AF65-F5344CB8AC3E}">
        <p14:creationId xmlns:p14="http://schemas.microsoft.com/office/powerpoint/2010/main" val="3986990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E7CE-0AEC-4B4C-8679-0F3869C276E5}"/>
              </a:ext>
            </a:extLst>
          </p:cNvPr>
          <p:cNvSpPr>
            <a:spLocks noGrp="1"/>
          </p:cNvSpPr>
          <p:nvPr>
            <p:ph type="title"/>
          </p:nvPr>
        </p:nvSpPr>
        <p:spPr/>
        <p:txBody>
          <a:bodyPr/>
          <a:lstStyle/>
          <a:p>
            <a:r>
              <a:rPr lang="en-US" dirty="0"/>
              <a:t>Explaining errors</a:t>
            </a:r>
          </a:p>
        </p:txBody>
      </p:sp>
      <p:sp>
        <p:nvSpPr>
          <p:cNvPr id="3" name="Content Placeholder 2">
            <a:extLst>
              <a:ext uri="{FF2B5EF4-FFF2-40B4-BE49-F238E27FC236}">
                <a16:creationId xmlns:a16="http://schemas.microsoft.com/office/drawing/2014/main" id="{5ADD08CC-C452-A043-89CD-3075965B84D0}"/>
              </a:ext>
            </a:extLst>
          </p:cNvPr>
          <p:cNvSpPr>
            <a:spLocks noGrp="1"/>
          </p:cNvSpPr>
          <p:nvPr>
            <p:ph idx="1"/>
          </p:nvPr>
        </p:nvSpPr>
        <p:spPr/>
        <p:txBody>
          <a:bodyPr/>
          <a:lstStyle/>
          <a:p>
            <a:r>
              <a:rPr lang="en-SG" dirty="0"/>
              <a:t>Error: Functional features have been converted to </a:t>
            </a:r>
            <a:r>
              <a:rPr lang="en-SG" dirty="0" err="1"/>
              <a:t>numerics</a:t>
            </a:r>
            <a:endParaRPr lang="en-SG" dirty="0"/>
          </a:p>
          <a:p>
            <a:r>
              <a:rPr lang="en-SG" dirty="0"/>
              <a:t>As the most well-known machine learning techniques generally do not emphasize the interdependence between features, they are often not well suited for such tasks. Application of these techniques can lead to poor performance. Functional data analysis, on the other hand, tries to address this issue either by using algorithms particularly tailored to functional data or by transforming the functional covariates into a continuum (e.g., time, wavelength) nondependent feature space.</a:t>
            </a:r>
          </a:p>
          <a:p>
            <a:endParaRPr lang="en-US" dirty="0"/>
          </a:p>
        </p:txBody>
      </p:sp>
    </p:spTree>
    <p:extLst>
      <p:ext uri="{BB962C8B-B14F-4D97-AF65-F5344CB8AC3E}">
        <p14:creationId xmlns:p14="http://schemas.microsoft.com/office/powerpoint/2010/main" val="1448736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Introduction: </a:t>
            </a:r>
            <a:br>
              <a:rPr lang="en-US" dirty="0"/>
            </a:br>
            <a:r>
              <a:rPr lang="en-US" dirty="0"/>
              <a:t>Energy Label Prediction	</a:t>
            </a:r>
            <a:endParaRPr lang="en-SG" dirty="0"/>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i="1" dirty="0"/>
              <a:t>To examine and predict the yearly energy consumption and the SRI ratings for the air conditioners that were sold in Australia from 2010.</a:t>
            </a:r>
          </a:p>
          <a:p>
            <a:pPr fontAlgn="t"/>
            <a:endParaRPr lang="en-US" sz="1800" i="1" dirty="0"/>
          </a:p>
          <a:p>
            <a:pPr fontAlgn="t"/>
            <a:endParaRPr lang="en-US" sz="1800" i="1" dirty="0"/>
          </a:p>
          <a:p>
            <a:pPr fontAlgn="t"/>
            <a:endParaRPr lang="en-SG" sz="1800" i="1" dirty="0"/>
          </a:p>
        </p:txBody>
      </p:sp>
    </p:spTree>
    <p:extLst>
      <p:ext uri="{BB962C8B-B14F-4D97-AF65-F5344CB8AC3E}">
        <p14:creationId xmlns:p14="http://schemas.microsoft.com/office/powerpoint/2010/main" val="529327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2015-72CE-E84E-954A-02CFCB640BFA}"/>
              </a:ext>
            </a:extLst>
          </p:cNvPr>
          <p:cNvSpPr>
            <a:spLocks noGrp="1"/>
          </p:cNvSpPr>
          <p:nvPr>
            <p:ph type="title"/>
          </p:nvPr>
        </p:nvSpPr>
        <p:spPr/>
        <p:txBody>
          <a:bodyPr>
            <a:normAutofit/>
          </a:bodyPr>
          <a:lstStyle/>
          <a:p>
            <a:r>
              <a:rPr lang="en-US" dirty="0"/>
              <a:t>Without scaling the data, but balancing the imbalanced dataset</a:t>
            </a:r>
          </a:p>
        </p:txBody>
      </p:sp>
      <p:sp>
        <p:nvSpPr>
          <p:cNvPr id="3" name="Content Placeholder 2">
            <a:extLst>
              <a:ext uri="{FF2B5EF4-FFF2-40B4-BE49-F238E27FC236}">
                <a16:creationId xmlns:a16="http://schemas.microsoft.com/office/drawing/2014/main" id="{1396389C-1FCE-E14B-A996-DD7D93FA7069}"/>
              </a:ext>
            </a:extLst>
          </p:cNvPr>
          <p:cNvSpPr>
            <a:spLocks noGrp="1"/>
          </p:cNvSpPr>
          <p:nvPr>
            <p:ph idx="1"/>
          </p:nvPr>
        </p:nvSpPr>
        <p:spPr/>
        <p:txBody>
          <a:bodyPr/>
          <a:lstStyle/>
          <a:p>
            <a:pPr marL="0" indent="0">
              <a:buNone/>
            </a:pPr>
            <a:r>
              <a:rPr lang="en-US" dirty="0"/>
              <a:t>(column sri2010_cool &lt; 0 and &gt; 0) </a:t>
            </a:r>
          </a:p>
          <a:p>
            <a:pPr marL="0" indent="0">
              <a:buNone/>
            </a:pPr>
            <a:endParaRPr lang="en-US" dirty="0"/>
          </a:p>
        </p:txBody>
      </p:sp>
      <p:pic>
        <p:nvPicPr>
          <p:cNvPr id="4" name="Picture 3">
            <a:extLst>
              <a:ext uri="{FF2B5EF4-FFF2-40B4-BE49-F238E27FC236}">
                <a16:creationId xmlns:a16="http://schemas.microsoft.com/office/drawing/2014/main" id="{604D8CAD-22CF-B548-8040-A87B46A80FD0}"/>
              </a:ext>
            </a:extLst>
          </p:cNvPr>
          <p:cNvPicPr>
            <a:picLocks noChangeAspect="1"/>
          </p:cNvPicPr>
          <p:nvPr/>
        </p:nvPicPr>
        <p:blipFill>
          <a:blip r:embed="rId2"/>
          <a:stretch>
            <a:fillRect/>
          </a:stretch>
        </p:blipFill>
        <p:spPr>
          <a:xfrm>
            <a:off x="1420091" y="2284845"/>
            <a:ext cx="2590800" cy="4394200"/>
          </a:xfrm>
          <a:prstGeom prst="rect">
            <a:avLst/>
          </a:prstGeom>
        </p:spPr>
      </p:pic>
    </p:spTree>
    <p:extLst>
      <p:ext uri="{BB962C8B-B14F-4D97-AF65-F5344CB8AC3E}">
        <p14:creationId xmlns:p14="http://schemas.microsoft.com/office/powerpoint/2010/main" val="342331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8E321-75E1-7F47-B985-2798C0284248}"/>
              </a:ext>
            </a:extLst>
          </p:cNvPr>
          <p:cNvPicPr>
            <a:picLocks noChangeAspect="1"/>
          </p:cNvPicPr>
          <p:nvPr/>
        </p:nvPicPr>
        <p:blipFill>
          <a:blip r:embed="rId2"/>
          <a:stretch>
            <a:fillRect/>
          </a:stretch>
        </p:blipFill>
        <p:spPr>
          <a:xfrm>
            <a:off x="929409" y="740641"/>
            <a:ext cx="9169400" cy="1054100"/>
          </a:xfrm>
          <a:prstGeom prst="rect">
            <a:avLst/>
          </a:prstGeom>
        </p:spPr>
      </p:pic>
      <p:pic>
        <p:nvPicPr>
          <p:cNvPr id="2" name="Picture 1">
            <a:extLst>
              <a:ext uri="{FF2B5EF4-FFF2-40B4-BE49-F238E27FC236}">
                <a16:creationId xmlns:a16="http://schemas.microsoft.com/office/drawing/2014/main" id="{87677039-8308-3D40-B621-40C90C1BB847}"/>
              </a:ext>
            </a:extLst>
          </p:cNvPr>
          <p:cNvPicPr>
            <a:picLocks noChangeAspect="1"/>
          </p:cNvPicPr>
          <p:nvPr/>
        </p:nvPicPr>
        <p:blipFill>
          <a:blip r:embed="rId3"/>
          <a:stretch>
            <a:fillRect/>
          </a:stretch>
        </p:blipFill>
        <p:spPr>
          <a:xfrm>
            <a:off x="609600" y="2647950"/>
            <a:ext cx="10363200" cy="1562100"/>
          </a:xfrm>
          <a:prstGeom prst="rect">
            <a:avLst/>
          </a:prstGeom>
        </p:spPr>
      </p:pic>
    </p:spTree>
    <p:extLst>
      <p:ext uri="{BB962C8B-B14F-4D97-AF65-F5344CB8AC3E}">
        <p14:creationId xmlns:p14="http://schemas.microsoft.com/office/powerpoint/2010/main" val="258953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3C8088-14DE-1244-BA65-AEB0DEC83597}"/>
              </a:ext>
            </a:extLst>
          </p:cNvPr>
          <p:cNvSpPr>
            <a:spLocks noGrp="1"/>
          </p:cNvSpPr>
          <p:nvPr>
            <p:ph idx="1"/>
          </p:nvPr>
        </p:nvSpPr>
        <p:spPr>
          <a:xfrm>
            <a:off x="263237" y="193964"/>
            <a:ext cx="9712036" cy="5986174"/>
          </a:xfrm>
        </p:spPr>
        <p:txBody>
          <a:bodyPr>
            <a:noAutofit/>
          </a:bodyPr>
          <a:lstStyle/>
          <a:p>
            <a:pPr marL="0" indent="0">
              <a:buNone/>
            </a:pPr>
            <a:r>
              <a:rPr lang="en-US" sz="1200" dirty="0" err="1">
                <a:latin typeface="Arial" panose="020B0604020202020204" pitchFamily="34" charset="0"/>
                <a:cs typeface="Arial" panose="020B0604020202020204" pitchFamily="34" charset="0"/>
              </a:rPr>
              <a:t>set.seed</a:t>
            </a:r>
            <a:r>
              <a:rPr lang="en-US" sz="1200" dirty="0">
                <a:latin typeface="Arial" panose="020B0604020202020204" pitchFamily="34" charset="0"/>
                <a:cs typeface="Arial" panose="020B0604020202020204" pitchFamily="34" charset="0"/>
              </a:rPr>
              <a:t>(42)</a:t>
            </a:r>
          </a:p>
          <a:p>
            <a:pPr marL="0" indent="0">
              <a:buNone/>
            </a:pPr>
            <a:r>
              <a:rPr lang="en-US" sz="1200" dirty="0">
                <a:latin typeface="Arial" panose="020B0604020202020204" pitchFamily="34" charset="0"/>
                <a:cs typeface="Arial" panose="020B0604020202020204" pitchFamily="34" charset="0"/>
              </a:rPr>
              <a:t>index &lt;- </a:t>
            </a:r>
            <a:r>
              <a:rPr lang="en-US" sz="1200" dirty="0" err="1">
                <a:latin typeface="Arial" panose="020B0604020202020204" pitchFamily="34" charset="0"/>
                <a:cs typeface="Arial" panose="020B0604020202020204" pitchFamily="34" charset="0"/>
              </a:rPr>
              <a:t>createDataPartition</a:t>
            </a:r>
            <a:r>
              <a:rPr lang="en-US" sz="1200" dirty="0">
                <a:latin typeface="Arial" panose="020B0604020202020204" pitchFamily="34" charset="0"/>
                <a:cs typeface="Arial" panose="020B0604020202020204" pitchFamily="34" charset="0"/>
              </a:rPr>
              <a:t>(new_impdata$sri2010_cool_morethan2, p = 0.7, list = FALSE)</a:t>
            </a:r>
          </a:p>
          <a:p>
            <a:pPr marL="0" indent="0">
              <a:buNone/>
            </a:pPr>
            <a:r>
              <a:rPr lang="en-US" sz="1200" dirty="0" err="1">
                <a:latin typeface="Arial" panose="020B0604020202020204" pitchFamily="34" charset="0"/>
                <a:cs typeface="Arial" panose="020B0604020202020204" pitchFamily="34" charset="0"/>
              </a:rPr>
              <a:t>train_data</a:t>
            </a:r>
            <a:r>
              <a:rPr lang="en-US" sz="1200" dirty="0">
                <a:latin typeface="Arial" panose="020B0604020202020204" pitchFamily="34" charset="0"/>
                <a:cs typeface="Arial" panose="020B0604020202020204" pitchFamily="34" charset="0"/>
              </a:rPr>
              <a:t> &lt;- </a:t>
            </a:r>
            <a:r>
              <a:rPr lang="en-US" sz="1200" dirty="0" err="1">
                <a:latin typeface="Arial" panose="020B0604020202020204" pitchFamily="34" charset="0"/>
                <a:cs typeface="Arial" panose="020B0604020202020204" pitchFamily="34" charset="0"/>
              </a:rPr>
              <a:t>new_impdata</a:t>
            </a:r>
            <a:r>
              <a:rPr lang="en-US" sz="1200" dirty="0">
                <a:latin typeface="Arial" panose="020B0604020202020204" pitchFamily="34" charset="0"/>
                <a:cs typeface="Arial" panose="020B0604020202020204" pitchFamily="34" charset="0"/>
              </a:rPr>
              <a:t>[index, ]</a:t>
            </a:r>
          </a:p>
          <a:p>
            <a:pPr marL="0" indent="0">
              <a:buNone/>
            </a:pPr>
            <a:r>
              <a:rPr lang="en-US" sz="1200" dirty="0" err="1">
                <a:latin typeface="Arial" panose="020B0604020202020204" pitchFamily="34" charset="0"/>
                <a:cs typeface="Arial" panose="020B0604020202020204" pitchFamily="34" charset="0"/>
              </a:rPr>
              <a:t>test_data</a:t>
            </a:r>
            <a:r>
              <a:rPr lang="en-US" sz="1200" dirty="0">
                <a:latin typeface="Arial" panose="020B0604020202020204" pitchFamily="34" charset="0"/>
                <a:cs typeface="Arial" panose="020B0604020202020204" pitchFamily="34" charset="0"/>
              </a:rPr>
              <a:t>  &lt;- </a:t>
            </a:r>
            <a:r>
              <a:rPr lang="en-US" sz="1200" dirty="0" err="1">
                <a:latin typeface="Arial" panose="020B0604020202020204" pitchFamily="34" charset="0"/>
                <a:cs typeface="Arial" panose="020B0604020202020204" pitchFamily="34" charset="0"/>
              </a:rPr>
              <a:t>new_impdata</a:t>
            </a:r>
            <a:r>
              <a:rPr lang="en-US" sz="1200" dirty="0">
                <a:latin typeface="Arial" panose="020B0604020202020204" pitchFamily="34" charset="0"/>
                <a:cs typeface="Arial" panose="020B0604020202020204" pitchFamily="34" charset="0"/>
              </a:rPr>
              <a:t>[-index, ]</a:t>
            </a:r>
          </a:p>
          <a:p>
            <a:pPr marL="0" indent="0">
              <a:buNone/>
            </a:pPr>
            <a:r>
              <a:rPr lang="en-US" sz="1200" dirty="0">
                <a:latin typeface="Arial" panose="020B0604020202020204" pitchFamily="34" charset="0"/>
                <a:cs typeface="Arial" panose="020B0604020202020204" pitchFamily="34" charset="0"/>
              </a:rPr>
              <a:t>library(</a:t>
            </a:r>
            <a:r>
              <a:rPr lang="en-US" sz="1200" dirty="0" err="1">
                <a:latin typeface="Arial" panose="020B0604020202020204" pitchFamily="34" charset="0"/>
                <a:cs typeface="Arial" panose="020B0604020202020204" pitchFamily="34" charset="0"/>
              </a:rPr>
              <a:t>rpart</a:t>
            </a:r>
            <a:r>
              <a:rPr lang="en-US" sz="1200" dirty="0">
                <a:latin typeface="Arial" panose="020B0604020202020204" pitchFamily="34" charset="0"/>
                <a:cs typeface="Arial" panose="020B0604020202020204" pitchFamily="34" charset="0"/>
              </a:rPr>
              <a:t>)</a:t>
            </a:r>
          </a:p>
          <a:p>
            <a:pPr marL="0" indent="0">
              <a:buNone/>
            </a:pPr>
            <a:r>
              <a:rPr lang="en-US" sz="1200" dirty="0" err="1">
                <a:latin typeface="Arial" panose="020B0604020202020204" pitchFamily="34" charset="0"/>
                <a:cs typeface="Arial" panose="020B0604020202020204" pitchFamily="34" charset="0"/>
              </a:rPr>
              <a:t>treeimb</a:t>
            </a:r>
            <a:r>
              <a:rPr lang="en-US" sz="1200" dirty="0">
                <a:latin typeface="Arial" panose="020B0604020202020204" pitchFamily="34" charset="0"/>
                <a:cs typeface="Arial" panose="020B0604020202020204" pitchFamily="34" charset="0"/>
              </a:rPr>
              <a:t> &lt;- </a:t>
            </a:r>
            <a:r>
              <a:rPr lang="en-US" sz="1200" dirty="0" err="1">
                <a:latin typeface="Arial" panose="020B0604020202020204" pitchFamily="34" charset="0"/>
                <a:cs typeface="Arial" panose="020B0604020202020204" pitchFamily="34" charset="0"/>
              </a:rPr>
              <a:t>rpart</a:t>
            </a:r>
            <a:r>
              <a:rPr lang="en-US" sz="1200" dirty="0">
                <a:latin typeface="Arial" panose="020B0604020202020204" pitchFamily="34" charset="0"/>
                <a:cs typeface="Arial" panose="020B0604020202020204" pitchFamily="34" charset="0"/>
              </a:rPr>
              <a:t>(sri2010_cool_morethan2 ~ ., data = </a:t>
            </a:r>
            <a:r>
              <a:rPr lang="en-US" sz="1200" dirty="0" err="1">
                <a:latin typeface="Arial" panose="020B0604020202020204" pitchFamily="34" charset="0"/>
                <a:cs typeface="Arial" panose="020B0604020202020204" pitchFamily="34" charset="0"/>
              </a:rPr>
              <a:t>train_data</a:t>
            </a:r>
            <a:r>
              <a:rPr lang="en-US" sz="1200" dirty="0">
                <a:latin typeface="Arial" panose="020B0604020202020204" pitchFamily="34" charset="0"/>
                <a:cs typeface="Arial" panose="020B0604020202020204" pitchFamily="34" charset="0"/>
              </a:rPr>
              <a:t>)</a:t>
            </a:r>
          </a:p>
          <a:p>
            <a:pPr marL="0" indent="0">
              <a:buNone/>
            </a:pPr>
            <a:r>
              <a:rPr lang="en-US" sz="1200" dirty="0" err="1">
                <a:latin typeface="Arial" panose="020B0604020202020204" pitchFamily="34" charset="0"/>
                <a:cs typeface="Arial" panose="020B0604020202020204" pitchFamily="34" charset="0"/>
              </a:rPr>
              <a:t>pred.treeimb</a:t>
            </a:r>
            <a:r>
              <a:rPr lang="en-US" sz="1200" dirty="0">
                <a:latin typeface="Arial" panose="020B0604020202020204" pitchFamily="34" charset="0"/>
                <a:cs typeface="Arial" panose="020B0604020202020204" pitchFamily="34" charset="0"/>
              </a:rPr>
              <a:t> &lt;- predict(</a:t>
            </a:r>
            <a:r>
              <a:rPr lang="en-US" sz="1200" dirty="0" err="1">
                <a:latin typeface="Arial" panose="020B0604020202020204" pitchFamily="34" charset="0"/>
                <a:cs typeface="Arial" panose="020B0604020202020204" pitchFamily="34" charset="0"/>
              </a:rPr>
              <a:t>treeimb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newdata</a:t>
            </a: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test_data</a:t>
            </a:r>
            <a:r>
              <a:rPr lang="en-US" sz="1200" dirty="0">
                <a:latin typeface="Arial" panose="020B0604020202020204" pitchFamily="34" charset="0"/>
                <a:cs typeface="Arial" panose="020B0604020202020204" pitchFamily="34" charset="0"/>
              </a:rPr>
              <a:t>)</a:t>
            </a:r>
          </a:p>
          <a:p>
            <a:pPr marL="0" indent="0">
              <a:buNone/>
            </a:pPr>
            <a:r>
              <a:rPr lang="en-US" sz="1200" dirty="0" err="1">
                <a:latin typeface="Arial" panose="020B0604020202020204" pitchFamily="34" charset="0"/>
                <a:cs typeface="Arial" panose="020B0604020202020204" pitchFamily="34" charset="0"/>
              </a:rPr>
              <a:t>accuracy.meas</a:t>
            </a:r>
            <a:r>
              <a:rPr lang="en-US" sz="1200" dirty="0">
                <a:latin typeface="Arial" panose="020B0604020202020204" pitchFamily="34" charset="0"/>
                <a:cs typeface="Arial" panose="020B0604020202020204" pitchFamily="34" charset="0"/>
              </a:rPr>
              <a:t>(test_data$sri2010_cool_morethan2, </a:t>
            </a:r>
            <a:r>
              <a:rPr lang="en-US" sz="1200" dirty="0" err="1">
                <a:latin typeface="Arial" panose="020B0604020202020204" pitchFamily="34" charset="0"/>
                <a:cs typeface="Arial" panose="020B0604020202020204" pitchFamily="34" charset="0"/>
              </a:rPr>
              <a:t>pred.treeimb</a:t>
            </a:r>
            <a:r>
              <a:rPr lang="en-US" sz="1200" dirty="0">
                <a:latin typeface="Arial" panose="020B0604020202020204" pitchFamily="34" charset="0"/>
                <a:cs typeface="Arial" panose="020B0604020202020204" pitchFamily="34" charset="0"/>
              </a:rPr>
              <a:t>[,2])</a:t>
            </a:r>
          </a:p>
          <a:p>
            <a:pPr marL="0" indent="0">
              <a:buNone/>
            </a:pPr>
            <a:r>
              <a:rPr lang="en-US" sz="1200" dirty="0" err="1">
                <a:latin typeface="Arial" panose="020B0604020202020204" pitchFamily="34" charset="0"/>
                <a:cs typeface="Arial" panose="020B0604020202020204" pitchFamily="34" charset="0"/>
              </a:rPr>
              <a:t>roc.curve</a:t>
            </a:r>
            <a:r>
              <a:rPr lang="en-US" sz="1200" dirty="0">
                <a:latin typeface="Arial" panose="020B0604020202020204" pitchFamily="34" charset="0"/>
                <a:cs typeface="Arial" panose="020B0604020202020204" pitchFamily="34" charset="0"/>
              </a:rPr>
              <a:t>(test_data$sri2010_cool_morethan2, </a:t>
            </a:r>
            <a:r>
              <a:rPr lang="en-US" sz="1200" dirty="0" err="1">
                <a:latin typeface="Arial" panose="020B0604020202020204" pitchFamily="34" charset="0"/>
                <a:cs typeface="Arial" panose="020B0604020202020204" pitchFamily="34" charset="0"/>
              </a:rPr>
              <a:t>pred.treeimb</a:t>
            </a:r>
            <a:r>
              <a:rPr lang="en-US" sz="1200" dirty="0">
                <a:latin typeface="Arial" panose="020B0604020202020204" pitchFamily="34" charset="0"/>
                <a:cs typeface="Arial" panose="020B0604020202020204" pitchFamily="34" charset="0"/>
              </a:rPr>
              <a:t>[,2], </a:t>
            </a:r>
            <a:r>
              <a:rPr lang="en-US" sz="1200" dirty="0" err="1">
                <a:latin typeface="Arial" panose="020B0604020202020204" pitchFamily="34" charset="0"/>
                <a:cs typeface="Arial" panose="020B0604020202020204" pitchFamily="34" charset="0"/>
              </a:rPr>
              <a:t>plotit</a:t>
            </a:r>
            <a:r>
              <a:rPr lang="en-US" sz="1200" dirty="0">
                <a:latin typeface="Arial" panose="020B0604020202020204" pitchFamily="34" charset="0"/>
                <a:cs typeface="Arial" panose="020B0604020202020204" pitchFamily="34" charset="0"/>
              </a:rPr>
              <a:t> = F)</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dirty="0" err="1">
                <a:highlight>
                  <a:srgbClr val="FFFF00"/>
                </a:highlight>
                <a:latin typeface="Arial" panose="020B0604020202020204" pitchFamily="34" charset="0"/>
                <a:cs typeface="Arial" panose="020B0604020202020204" pitchFamily="34" charset="0"/>
              </a:rPr>
              <a:t>data_balanced_both</a:t>
            </a:r>
            <a:r>
              <a:rPr lang="en-US" sz="1200" dirty="0">
                <a:highlight>
                  <a:srgbClr val="FFFF00"/>
                </a:highlight>
                <a:latin typeface="Arial" panose="020B0604020202020204" pitchFamily="34" charset="0"/>
                <a:cs typeface="Arial" panose="020B0604020202020204" pitchFamily="34" charset="0"/>
              </a:rPr>
              <a:t> &lt;- </a:t>
            </a:r>
            <a:r>
              <a:rPr lang="en-US" sz="1200" dirty="0" err="1">
                <a:highlight>
                  <a:srgbClr val="FFFF00"/>
                </a:highlight>
                <a:latin typeface="Arial" panose="020B0604020202020204" pitchFamily="34" charset="0"/>
                <a:cs typeface="Arial" panose="020B0604020202020204" pitchFamily="34" charset="0"/>
              </a:rPr>
              <a:t>ovun.sample</a:t>
            </a:r>
            <a:r>
              <a:rPr lang="en-US" sz="1200" dirty="0">
                <a:highlight>
                  <a:srgbClr val="FFFF00"/>
                </a:highlight>
                <a:latin typeface="Arial" panose="020B0604020202020204" pitchFamily="34" charset="0"/>
                <a:cs typeface="Arial" panose="020B0604020202020204" pitchFamily="34" charset="0"/>
              </a:rPr>
              <a:t>(sri2010_cool_morethan2 ~ ., data = </a:t>
            </a:r>
            <a:r>
              <a:rPr lang="en-US" sz="1200" dirty="0" err="1">
                <a:highlight>
                  <a:srgbClr val="FFFF00"/>
                </a:highlight>
                <a:latin typeface="Arial" panose="020B0604020202020204" pitchFamily="34" charset="0"/>
                <a:cs typeface="Arial" panose="020B0604020202020204" pitchFamily="34" charset="0"/>
              </a:rPr>
              <a:t>train_data</a:t>
            </a:r>
            <a:r>
              <a:rPr lang="en-US" sz="1200" dirty="0">
                <a:highlight>
                  <a:srgbClr val="FFFF00"/>
                </a:highlight>
                <a:latin typeface="Arial" panose="020B0604020202020204" pitchFamily="34" charset="0"/>
                <a:cs typeface="Arial" panose="020B0604020202020204" pitchFamily="34" charset="0"/>
              </a:rPr>
              <a:t>, method = "both", p=0.5, N=1000, seed = 1)$data</a:t>
            </a:r>
          </a:p>
          <a:p>
            <a:pPr marL="0" indent="0">
              <a:buNone/>
            </a:pPr>
            <a:r>
              <a:rPr lang="en-US" sz="1200" dirty="0">
                <a:highlight>
                  <a:srgbClr val="FFFF00"/>
                </a:highlight>
                <a:latin typeface="Arial" panose="020B0604020202020204" pitchFamily="34" charset="0"/>
                <a:cs typeface="Arial" panose="020B0604020202020204" pitchFamily="34" charset="0"/>
              </a:rPr>
              <a:t>table(data_balanced_both$sri2010_cool_morethan2)</a:t>
            </a:r>
          </a:p>
          <a:p>
            <a:pPr marL="0" indent="0">
              <a:buNone/>
            </a:pPr>
            <a:endParaRPr lang="en-US" sz="1200" dirty="0">
              <a:highlight>
                <a:srgbClr val="FFFF00"/>
              </a:highlight>
              <a:latin typeface="Arial" panose="020B0604020202020204" pitchFamily="34" charset="0"/>
              <a:cs typeface="Arial" panose="020B0604020202020204" pitchFamily="34" charset="0"/>
            </a:endParaRPr>
          </a:p>
          <a:p>
            <a:pPr marL="0" indent="0">
              <a:buNone/>
            </a:pPr>
            <a:r>
              <a:rPr lang="en-US" sz="1200" dirty="0" err="1">
                <a:highlight>
                  <a:srgbClr val="FFFF00"/>
                </a:highlight>
                <a:latin typeface="Arial" panose="020B0604020202020204" pitchFamily="34" charset="0"/>
                <a:cs typeface="Arial" panose="020B0604020202020204" pitchFamily="34" charset="0"/>
              </a:rPr>
              <a:t>data.rose</a:t>
            </a:r>
            <a:r>
              <a:rPr lang="en-US" sz="1200" dirty="0">
                <a:highlight>
                  <a:srgbClr val="FFFF00"/>
                </a:highlight>
                <a:latin typeface="Arial" panose="020B0604020202020204" pitchFamily="34" charset="0"/>
                <a:cs typeface="Arial" panose="020B0604020202020204" pitchFamily="34" charset="0"/>
              </a:rPr>
              <a:t> &lt;- ROSE(sri2010_cool_morethan2 ~ ., data = </a:t>
            </a:r>
            <a:r>
              <a:rPr lang="en-US" sz="1200" dirty="0" err="1">
                <a:highlight>
                  <a:srgbClr val="FFFF00"/>
                </a:highlight>
                <a:latin typeface="Arial" panose="020B0604020202020204" pitchFamily="34" charset="0"/>
                <a:cs typeface="Arial" panose="020B0604020202020204" pitchFamily="34" charset="0"/>
              </a:rPr>
              <a:t>train_data</a:t>
            </a:r>
            <a:r>
              <a:rPr lang="en-US" sz="1200" dirty="0">
                <a:highlight>
                  <a:srgbClr val="FFFF00"/>
                </a:highlight>
                <a:latin typeface="Arial" panose="020B0604020202020204" pitchFamily="34" charset="0"/>
                <a:cs typeface="Arial" panose="020B0604020202020204" pitchFamily="34" charset="0"/>
              </a:rPr>
              <a:t>, seed = 1)$data</a:t>
            </a:r>
          </a:p>
          <a:p>
            <a:pPr marL="0" indent="0">
              <a:buNone/>
            </a:pPr>
            <a:r>
              <a:rPr lang="en-US" sz="1200" dirty="0">
                <a:highlight>
                  <a:srgbClr val="FFFF00"/>
                </a:highlight>
                <a:latin typeface="Arial" panose="020B0604020202020204" pitchFamily="34" charset="0"/>
                <a:cs typeface="Arial" panose="020B0604020202020204" pitchFamily="34" charset="0"/>
              </a:rPr>
              <a:t>table(data.rose$sri2010_cool_morethan2)</a:t>
            </a:r>
          </a:p>
        </p:txBody>
      </p:sp>
    </p:spTree>
    <p:extLst>
      <p:ext uri="{BB962C8B-B14F-4D97-AF65-F5344CB8AC3E}">
        <p14:creationId xmlns:p14="http://schemas.microsoft.com/office/powerpoint/2010/main" val="4248693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EBF2BD-B99A-5F40-A10A-B01CE5B7E54B}"/>
              </a:ext>
            </a:extLst>
          </p:cNvPr>
          <p:cNvPicPr>
            <a:picLocks noChangeAspect="1"/>
          </p:cNvPicPr>
          <p:nvPr/>
        </p:nvPicPr>
        <p:blipFill>
          <a:blip r:embed="rId2"/>
          <a:stretch>
            <a:fillRect/>
          </a:stretch>
        </p:blipFill>
        <p:spPr>
          <a:xfrm>
            <a:off x="1491368" y="0"/>
            <a:ext cx="8073189" cy="6858000"/>
          </a:xfrm>
          <a:prstGeom prst="rect">
            <a:avLst/>
          </a:prstGeom>
        </p:spPr>
      </p:pic>
    </p:spTree>
    <p:extLst>
      <p:ext uri="{BB962C8B-B14F-4D97-AF65-F5344CB8AC3E}">
        <p14:creationId xmlns:p14="http://schemas.microsoft.com/office/powerpoint/2010/main" val="968731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Chosen based on its relevancy of the prediction</a:t>
            </a:r>
          </a:p>
          <a:p>
            <a:pPr lvl="1" fontAlgn="t"/>
            <a:endParaRPr lang="en-US" dirty="0"/>
          </a:p>
          <a:p>
            <a:pPr fontAlgn="t"/>
            <a:endParaRPr lang="en-US" sz="1800" i="1" dirty="0"/>
          </a:p>
          <a:p>
            <a:pPr fontAlgn="t"/>
            <a:endParaRPr lang="en-SG" sz="1800" i="1" dirty="0"/>
          </a:p>
        </p:txBody>
      </p:sp>
      <p:pic>
        <p:nvPicPr>
          <p:cNvPr id="4" name="Picture 3" descr="A screenshot of a cell phone&#10;&#10;Description automatically generated">
            <a:extLst>
              <a:ext uri="{FF2B5EF4-FFF2-40B4-BE49-F238E27FC236}">
                <a16:creationId xmlns:a16="http://schemas.microsoft.com/office/drawing/2014/main" id="{7694CBBE-4143-4E32-AF74-E0EDF16DC879}"/>
              </a:ext>
            </a:extLst>
          </p:cNvPr>
          <p:cNvPicPr/>
          <p:nvPr/>
        </p:nvPicPr>
        <p:blipFill>
          <a:blip r:embed="rId3"/>
          <a:stretch>
            <a:fillRect/>
          </a:stretch>
        </p:blipFill>
        <p:spPr>
          <a:xfrm>
            <a:off x="1036293" y="2432685"/>
            <a:ext cx="5727700" cy="3884930"/>
          </a:xfrm>
          <a:prstGeom prst="rect">
            <a:avLst/>
          </a:prstGeom>
        </p:spPr>
      </p:pic>
    </p:spTree>
    <p:extLst>
      <p:ext uri="{BB962C8B-B14F-4D97-AF65-F5344CB8AC3E}">
        <p14:creationId xmlns:p14="http://schemas.microsoft.com/office/powerpoint/2010/main" val="173555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Chosen based on its relevancy of the prediction</a:t>
            </a:r>
          </a:p>
          <a:p>
            <a:pPr lvl="1" fontAlgn="t"/>
            <a:endParaRPr lang="en-US" dirty="0"/>
          </a:p>
          <a:p>
            <a:pPr fontAlgn="t"/>
            <a:endParaRPr lang="en-US" sz="1800" i="1" dirty="0"/>
          </a:p>
          <a:p>
            <a:pPr fontAlgn="t"/>
            <a:endParaRPr lang="en-SG" sz="1800" i="1" dirty="0"/>
          </a:p>
        </p:txBody>
      </p:sp>
      <p:pic>
        <p:nvPicPr>
          <p:cNvPr id="5" name="Picture 4" descr="A screenshot of a cell phone&#10;&#10;Description automatically generated">
            <a:extLst>
              <a:ext uri="{FF2B5EF4-FFF2-40B4-BE49-F238E27FC236}">
                <a16:creationId xmlns:a16="http://schemas.microsoft.com/office/drawing/2014/main" id="{A85D5C27-2C57-4E30-8847-6096BBD3295B}"/>
              </a:ext>
            </a:extLst>
          </p:cNvPr>
          <p:cNvPicPr/>
          <p:nvPr/>
        </p:nvPicPr>
        <p:blipFill>
          <a:blip r:embed="rId3"/>
          <a:stretch>
            <a:fillRect/>
          </a:stretch>
        </p:blipFill>
        <p:spPr>
          <a:xfrm>
            <a:off x="1058672" y="2435860"/>
            <a:ext cx="5727700" cy="3932555"/>
          </a:xfrm>
          <a:prstGeom prst="rect">
            <a:avLst/>
          </a:prstGeom>
        </p:spPr>
      </p:pic>
    </p:spTree>
    <p:extLst>
      <p:ext uri="{BB962C8B-B14F-4D97-AF65-F5344CB8AC3E}">
        <p14:creationId xmlns:p14="http://schemas.microsoft.com/office/powerpoint/2010/main" val="1754925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Chosen based on its relevancy of the prediction</a:t>
            </a:r>
          </a:p>
          <a:p>
            <a:pPr lvl="1" fontAlgn="t"/>
            <a:endParaRPr lang="en-US" dirty="0"/>
          </a:p>
          <a:p>
            <a:pPr fontAlgn="t"/>
            <a:endParaRPr lang="en-US" sz="1800" i="1" dirty="0"/>
          </a:p>
          <a:p>
            <a:pPr fontAlgn="t"/>
            <a:endParaRPr lang="en-SG" sz="1800" i="1" dirty="0"/>
          </a:p>
        </p:txBody>
      </p:sp>
      <p:pic>
        <p:nvPicPr>
          <p:cNvPr id="6" name="Picture 5" descr="A screenshot of a cell phone&#10;&#10;Description automatically generated">
            <a:extLst>
              <a:ext uri="{FF2B5EF4-FFF2-40B4-BE49-F238E27FC236}">
                <a16:creationId xmlns:a16="http://schemas.microsoft.com/office/drawing/2014/main" id="{9678FD17-37A5-4A0F-941F-977F8664D834}"/>
              </a:ext>
            </a:extLst>
          </p:cNvPr>
          <p:cNvPicPr/>
          <p:nvPr/>
        </p:nvPicPr>
        <p:blipFill rotWithShape="1">
          <a:blip r:embed="rId3"/>
          <a:srcRect t="2063"/>
          <a:stretch/>
        </p:blipFill>
        <p:spPr>
          <a:xfrm>
            <a:off x="1068832" y="2448560"/>
            <a:ext cx="5727700" cy="3926080"/>
          </a:xfrm>
          <a:prstGeom prst="rect">
            <a:avLst/>
          </a:prstGeom>
        </p:spPr>
      </p:pic>
    </p:spTree>
    <p:extLst>
      <p:ext uri="{BB962C8B-B14F-4D97-AF65-F5344CB8AC3E}">
        <p14:creationId xmlns:p14="http://schemas.microsoft.com/office/powerpoint/2010/main" val="602632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Chosen based on its relevancy of the prediction</a:t>
            </a:r>
          </a:p>
          <a:p>
            <a:pPr lvl="1" fontAlgn="t"/>
            <a:endParaRPr lang="en-US" dirty="0"/>
          </a:p>
          <a:p>
            <a:pPr fontAlgn="t"/>
            <a:endParaRPr lang="en-US" sz="1800" i="1" dirty="0"/>
          </a:p>
          <a:p>
            <a:pPr fontAlgn="t"/>
            <a:endParaRPr lang="en-SG" sz="1800" i="1" dirty="0"/>
          </a:p>
        </p:txBody>
      </p:sp>
      <p:pic>
        <p:nvPicPr>
          <p:cNvPr id="5" name="Picture 4" descr="A screenshot of a cell phone&#10;&#10;Description automatically generated">
            <a:extLst>
              <a:ext uri="{FF2B5EF4-FFF2-40B4-BE49-F238E27FC236}">
                <a16:creationId xmlns:a16="http://schemas.microsoft.com/office/drawing/2014/main" id="{192DDEE3-5C86-460E-BB09-75E576662DCF}"/>
              </a:ext>
            </a:extLst>
          </p:cNvPr>
          <p:cNvPicPr/>
          <p:nvPr/>
        </p:nvPicPr>
        <p:blipFill rotWithShape="1">
          <a:blip r:embed="rId3"/>
          <a:srcRect t="8869"/>
          <a:stretch/>
        </p:blipFill>
        <p:spPr>
          <a:xfrm>
            <a:off x="1051856" y="2560320"/>
            <a:ext cx="5727700" cy="3772980"/>
          </a:xfrm>
          <a:prstGeom prst="rect">
            <a:avLst/>
          </a:prstGeom>
        </p:spPr>
      </p:pic>
    </p:spTree>
    <p:extLst>
      <p:ext uri="{BB962C8B-B14F-4D97-AF65-F5344CB8AC3E}">
        <p14:creationId xmlns:p14="http://schemas.microsoft.com/office/powerpoint/2010/main" val="429129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Findings</a:t>
            </a:r>
            <a:endParaRPr lang="en-SG" dirty="0"/>
          </a:p>
          <a:p>
            <a:pPr lvl="2" fontAlgn="t"/>
            <a:r>
              <a:rPr lang="en-SG" b="1" dirty="0"/>
              <a:t>Linear regression for EER (Heating)</a:t>
            </a:r>
          </a:p>
          <a:p>
            <a:pPr lvl="2" fontAlgn="t"/>
            <a:r>
              <a:rPr lang="en-SG" dirty="0"/>
              <a:t>Residual standard error: 0.04402 on 2769 degrees of freedom</a:t>
            </a:r>
          </a:p>
          <a:p>
            <a:pPr lvl="2" fontAlgn="t"/>
            <a:r>
              <a:rPr lang="en-SG" dirty="0"/>
              <a:t>Multiple R-squared:  0.9922,	Adjusted R-squared:  0.9919 </a:t>
            </a:r>
          </a:p>
          <a:p>
            <a:pPr lvl="2" fontAlgn="t"/>
            <a:r>
              <a:rPr lang="en-SG" dirty="0"/>
              <a:t>F-statistic:  4494 on 78 and 2769 DF,  p-value: &lt; 2.2e-16</a:t>
            </a:r>
          </a:p>
          <a:p>
            <a:pPr lvl="2" fontAlgn="t"/>
            <a:endParaRPr lang="en-SG" dirty="0"/>
          </a:p>
          <a:p>
            <a:pPr lvl="2" fontAlgn="t"/>
            <a:r>
              <a:rPr lang="en-SG" b="1" dirty="0"/>
              <a:t>Linear regression for COP (Cooling)</a:t>
            </a:r>
          </a:p>
          <a:p>
            <a:pPr lvl="2" fontAlgn="t"/>
            <a:r>
              <a:rPr lang="en-SG" dirty="0"/>
              <a:t>Residual standard error: 0.1299 on 2766 degrees of freedom</a:t>
            </a:r>
          </a:p>
          <a:p>
            <a:pPr lvl="2" fontAlgn="t"/>
            <a:r>
              <a:rPr lang="en-SG" dirty="0"/>
              <a:t>Multiple R-squared:  0.9843,	Adjusted R-squared:  0.9838 </a:t>
            </a:r>
          </a:p>
          <a:p>
            <a:pPr lvl="2" fontAlgn="t"/>
            <a:r>
              <a:rPr lang="en-SG" dirty="0"/>
              <a:t>F-statistic:  2140 on 81 and 2766 DF,  p-value: &lt; 2.2e-16</a:t>
            </a:r>
          </a:p>
          <a:p>
            <a:pPr lvl="1" fontAlgn="t"/>
            <a:endParaRPr lang="en-SG" dirty="0"/>
          </a:p>
          <a:p>
            <a:pPr lvl="1" fontAlgn="t"/>
            <a:r>
              <a:rPr lang="en-SG" dirty="0"/>
              <a:t>R-Squared value: the more the value closer to 1, the better the model is</a:t>
            </a:r>
          </a:p>
          <a:p>
            <a:pPr lvl="1" fontAlgn="t"/>
            <a:r>
              <a:rPr lang="en-SG" dirty="0"/>
              <a:t>p-valued: the more the value close to 0, the better the model is</a:t>
            </a:r>
          </a:p>
          <a:p>
            <a:pPr lvl="1" fontAlgn="t"/>
            <a:r>
              <a:rPr lang="en-SG" dirty="0"/>
              <a:t>Hence this two value are good enough to predict </a:t>
            </a:r>
          </a:p>
          <a:p>
            <a:pPr lvl="1" fontAlgn="t"/>
            <a:endParaRPr lang="en-US" dirty="0"/>
          </a:p>
          <a:p>
            <a:pPr lvl="1" fontAlgn="t"/>
            <a:endParaRPr lang="en-US" dirty="0"/>
          </a:p>
          <a:p>
            <a:pPr fontAlgn="t"/>
            <a:endParaRPr lang="en-US" sz="1800" i="1" dirty="0"/>
          </a:p>
          <a:p>
            <a:pPr fontAlgn="t"/>
            <a:endParaRPr lang="en-SG" sz="1800" i="1" dirty="0"/>
          </a:p>
        </p:txBody>
      </p:sp>
    </p:spTree>
    <p:extLst>
      <p:ext uri="{BB962C8B-B14F-4D97-AF65-F5344CB8AC3E}">
        <p14:creationId xmlns:p14="http://schemas.microsoft.com/office/powerpoint/2010/main" val="169043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noAutofit/>
          </a:bodyPr>
          <a:lstStyle/>
          <a:p>
            <a:r>
              <a:rPr lang="en-US" sz="3200" dirty="0"/>
              <a:t>Methods: Predictive Models</a:t>
            </a:r>
            <a:br>
              <a:rPr lang="en-US" sz="3200" dirty="0"/>
            </a:br>
            <a:r>
              <a:rPr lang="en-SG" sz="3200" dirty="0"/>
              <a:t>Predict yearly energy consumption air conditioner</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Linear regression model</a:t>
            </a:r>
          </a:p>
          <a:p>
            <a:pPr lvl="1" fontAlgn="t"/>
            <a:r>
              <a:rPr lang="en-US" dirty="0"/>
              <a:t>Findings</a:t>
            </a:r>
            <a:endParaRPr lang="en-SG" dirty="0"/>
          </a:p>
          <a:p>
            <a:pPr lvl="2" fontAlgn="t"/>
            <a:r>
              <a:rPr lang="en-SG" b="1" dirty="0"/>
              <a:t>Linear regression for EER (Heating)</a:t>
            </a:r>
          </a:p>
          <a:p>
            <a:pPr lvl="2" fontAlgn="t"/>
            <a:r>
              <a:rPr lang="en-SG" dirty="0"/>
              <a:t>Residual standard error: 0.04402 on 2769 degrees of freedom</a:t>
            </a:r>
          </a:p>
          <a:p>
            <a:pPr lvl="2" fontAlgn="t"/>
            <a:r>
              <a:rPr lang="en-SG" dirty="0"/>
              <a:t>Multiple R-squared:  0.9922,	Adjusted R-squared:  0.9919 </a:t>
            </a:r>
          </a:p>
          <a:p>
            <a:pPr lvl="2" fontAlgn="t"/>
            <a:r>
              <a:rPr lang="en-SG" dirty="0"/>
              <a:t>F-statistic:  4494 on 78 and 2769 DF,  p-value: &lt; 2.2e-16</a:t>
            </a:r>
          </a:p>
          <a:p>
            <a:pPr lvl="2" fontAlgn="t"/>
            <a:endParaRPr lang="en-SG" dirty="0"/>
          </a:p>
          <a:p>
            <a:pPr lvl="2" fontAlgn="t"/>
            <a:r>
              <a:rPr lang="en-SG" b="1" dirty="0"/>
              <a:t>Linear regression for COP (Cooling)</a:t>
            </a:r>
          </a:p>
          <a:p>
            <a:pPr lvl="2" fontAlgn="t"/>
            <a:r>
              <a:rPr lang="en-SG" dirty="0"/>
              <a:t>Residual standard error: 0.1299 on 2766 degrees of freedom</a:t>
            </a:r>
          </a:p>
          <a:p>
            <a:pPr lvl="2" fontAlgn="t"/>
            <a:r>
              <a:rPr lang="en-SG" dirty="0"/>
              <a:t>Multiple R-squared:  0.9843,	Adjusted R-squared:  0.9838 </a:t>
            </a:r>
          </a:p>
          <a:p>
            <a:pPr lvl="2" fontAlgn="t"/>
            <a:r>
              <a:rPr lang="en-SG" dirty="0"/>
              <a:t>F-statistic:  2140 on 81 and 2766 DF,  p-value: &lt; 2.2e-16</a:t>
            </a:r>
          </a:p>
          <a:p>
            <a:pPr lvl="1" fontAlgn="t"/>
            <a:endParaRPr lang="en-SG" dirty="0"/>
          </a:p>
          <a:p>
            <a:pPr lvl="1" fontAlgn="t"/>
            <a:r>
              <a:rPr lang="en-SG" dirty="0"/>
              <a:t>R-Squared value: the more the value closer to 1, the better the model is</a:t>
            </a:r>
          </a:p>
          <a:p>
            <a:pPr lvl="1" fontAlgn="t"/>
            <a:r>
              <a:rPr lang="en-SG" dirty="0"/>
              <a:t>p-valued: the more the value close to 0, the better the model is</a:t>
            </a:r>
          </a:p>
          <a:p>
            <a:pPr lvl="1" fontAlgn="t"/>
            <a:r>
              <a:rPr lang="en-SG" dirty="0"/>
              <a:t>Hence this two value are good enough to predict </a:t>
            </a:r>
          </a:p>
          <a:p>
            <a:pPr lvl="1" fontAlgn="t"/>
            <a:endParaRPr lang="en-US" dirty="0"/>
          </a:p>
          <a:p>
            <a:pPr lvl="1" fontAlgn="t"/>
            <a:endParaRPr lang="en-US" dirty="0"/>
          </a:p>
          <a:p>
            <a:pPr fontAlgn="t"/>
            <a:endParaRPr lang="en-US" sz="1800" i="1" dirty="0"/>
          </a:p>
          <a:p>
            <a:pPr fontAlgn="t"/>
            <a:endParaRPr lang="en-SG" sz="1800" i="1" dirty="0"/>
          </a:p>
        </p:txBody>
      </p:sp>
    </p:spTree>
    <p:extLst>
      <p:ext uri="{BB962C8B-B14F-4D97-AF65-F5344CB8AC3E}">
        <p14:creationId xmlns:p14="http://schemas.microsoft.com/office/powerpoint/2010/main" val="3226850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Methods: </a:t>
            </a:r>
            <a:br>
              <a:rPr lang="en-US" dirty="0"/>
            </a:br>
            <a:r>
              <a:rPr lang="en-US" dirty="0"/>
              <a:t>Problems &amp; Solutions</a:t>
            </a:r>
            <a:endParaRPr lang="en-SG" dirty="0"/>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fontScale="85000" lnSpcReduction="10000"/>
          </a:bodyPr>
          <a:lstStyle/>
          <a:p>
            <a:pPr fontAlgn="t"/>
            <a:r>
              <a:rPr lang="en-US" sz="1800" dirty="0"/>
              <a:t>Missing data which impacts the accuracy of the predictive models</a:t>
            </a:r>
          </a:p>
          <a:p>
            <a:pPr lvl="1" fontAlgn="t"/>
            <a:r>
              <a:rPr lang="en-US" dirty="0"/>
              <a:t>Rectified by eliminating columns which has more than &gt;90% empty values</a:t>
            </a:r>
          </a:p>
          <a:p>
            <a:pPr lvl="1" fontAlgn="t"/>
            <a:r>
              <a:rPr lang="en-US" dirty="0"/>
              <a:t>Reduced 166 attributes to 58 attributes and yielded higher accuracy!</a:t>
            </a:r>
          </a:p>
          <a:p>
            <a:pPr fontAlgn="t"/>
            <a:r>
              <a:rPr lang="en-US" dirty="0"/>
              <a:t>Too much granularity for certain variables</a:t>
            </a:r>
          </a:p>
          <a:p>
            <a:pPr lvl="1" fontAlgn="t"/>
            <a:r>
              <a:rPr lang="en-US" dirty="0" err="1"/>
              <a:t>Generalised</a:t>
            </a:r>
            <a:r>
              <a:rPr lang="en-US" dirty="0"/>
              <a:t> certain variables by grouping to others </a:t>
            </a:r>
            <a:br>
              <a:rPr lang="en-US" dirty="0"/>
            </a:br>
            <a:r>
              <a:rPr lang="en-US" dirty="0"/>
              <a:t>(i.e. the </a:t>
            </a:r>
            <a:r>
              <a:rPr lang="en-US" i="1" dirty="0"/>
              <a:t>Brand</a:t>
            </a:r>
            <a:r>
              <a:rPr lang="en-US" dirty="0"/>
              <a:t> attribute has more than 89 values! Of which most form an insignificant subset.)</a:t>
            </a:r>
          </a:p>
          <a:p>
            <a:pPr fontAlgn="t"/>
            <a:r>
              <a:rPr lang="en-US" dirty="0"/>
              <a:t>Skewed variables</a:t>
            </a:r>
          </a:p>
          <a:p>
            <a:pPr lvl="1" fontAlgn="t"/>
            <a:r>
              <a:rPr lang="en-US" sz="1800" spc="10" dirty="0">
                <a:solidFill>
                  <a:schemeClr val="tx1"/>
                </a:solidFill>
              </a:rPr>
              <a:t>Some of the numerical values are largely skewed, hence scaling is done</a:t>
            </a:r>
            <a:r>
              <a:rPr lang="en-US" dirty="0"/>
              <a:t>.</a:t>
            </a:r>
          </a:p>
          <a:p>
            <a:pPr fontAlgn="t"/>
            <a:r>
              <a:rPr lang="en-US" dirty="0"/>
              <a:t>Outliers</a:t>
            </a:r>
          </a:p>
          <a:p>
            <a:pPr fontAlgn="t"/>
            <a:r>
              <a:rPr lang="en-US" dirty="0"/>
              <a:t>Certain variables: C-Total Cool Rated, </a:t>
            </a:r>
            <a:r>
              <a:rPr lang="en-US" dirty="0" err="1"/>
              <a:t>EERestAvg</a:t>
            </a:r>
            <a:r>
              <a:rPr lang="en-US" dirty="0"/>
              <a:t>, </a:t>
            </a:r>
            <a:r>
              <a:rPr lang="en-US" dirty="0" err="1"/>
              <a:t>AnnaulOutputEER</a:t>
            </a:r>
            <a:r>
              <a:rPr lang="en-US" dirty="0"/>
              <a:t>, EER, Rating cooling power input kW are capped to eliminate outliers.</a:t>
            </a:r>
          </a:p>
          <a:p>
            <a:pPr fontAlgn="t"/>
            <a:r>
              <a:rPr lang="en-US" dirty="0"/>
              <a:t>Remove unique features: </a:t>
            </a:r>
          </a:p>
          <a:p>
            <a:pPr fontAlgn="t"/>
            <a:r>
              <a:rPr lang="en-SG" dirty="0"/>
              <a:t>Unique fields that include registration number, model number, Submit ID, </a:t>
            </a:r>
            <a:r>
              <a:rPr lang="en-US" dirty="0"/>
              <a:t>“</a:t>
            </a:r>
            <a:r>
              <a:rPr lang="en-SG" dirty="0"/>
              <a:t>Product Website”, “Representative Brand URL”,  availability status (1 level) </a:t>
            </a:r>
            <a:endParaRPr lang="en-US" dirty="0"/>
          </a:p>
          <a:p>
            <a:pPr lvl="1" fontAlgn="t"/>
            <a:endParaRPr lang="en-US" dirty="0"/>
          </a:p>
          <a:p>
            <a:pPr marL="274320" lvl="1" indent="0" fontAlgn="t">
              <a:buNone/>
            </a:pPr>
            <a:endParaRPr lang="en-US" dirty="0"/>
          </a:p>
          <a:p>
            <a:pPr fontAlgn="t"/>
            <a:endParaRPr lang="en-US" dirty="0"/>
          </a:p>
          <a:p>
            <a:pPr fontAlgn="t"/>
            <a:endParaRPr lang="en-US" sz="1800" dirty="0"/>
          </a:p>
          <a:p>
            <a:pPr fontAlgn="t"/>
            <a:endParaRPr lang="en-US" sz="1800" i="1" dirty="0"/>
          </a:p>
          <a:p>
            <a:pPr fontAlgn="t"/>
            <a:endParaRPr lang="en-SG" sz="1800" i="1" dirty="0"/>
          </a:p>
        </p:txBody>
      </p:sp>
    </p:spTree>
    <p:extLst>
      <p:ext uri="{BB962C8B-B14F-4D97-AF65-F5344CB8AC3E}">
        <p14:creationId xmlns:p14="http://schemas.microsoft.com/office/powerpoint/2010/main" val="3971539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a:xfrm>
            <a:off x="835378" y="365760"/>
            <a:ext cx="10119133" cy="785707"/>
          </a:xfrm>
        </p:spPr>
        <p:txBody>
          <a:bodyPr>
            <a:noAutofit/>
          </a:bodyPr>
          <a:lstStyle/>
          <a:p>
            <a:r>
              <a:rPr lang="en-SG" sz="3200" dirty="0"/>
              <a:t>Discussion: (discovered knowledge from data mining)</a:t>
            </a:r>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a:xfrm>
            <a:off x="1261872" y="1286933"/>
            <a:ext cx="8595360" cy="4893204"/>
          </a:xfrm>
        </p:spPr>
        <p:txBody>
          <a:bodyPr>
            <a:normAutofit fontScale="92500" lnSpcReduction="10000"/>
          </a:bodyPr>
          <a:lstStyle/>
          <a:p>
            <a:pPr fontAlgn="t"/>
            <a:r>
              <a:rPr lang="en-US" sz="1800" dirty="0"/>
              <a:t>Complex models are not inherently better than simplistic models</a:t>
            </a:r>
          </a:p>
          <a:p>
            <a:pPr lvl="1" fontAlgn="t"/>
            <a:r>
              <a:rPr lang="en-US" dirty="0"/>
              <a:t>Principle of diminishing return applies</a:t>
            </a:r>
          </a:p>
          <a:p>
            <a:pPr lvl="1" fontAlgn="t"/>
            <a:r>
              <a:rPr lang="en-US" dirty="0"/>
              <a:t>Computation complexity also rises in tandem with model complexity</a:t>
            </a:r>
          </a:p>
          <a:p>
            <a:pPr fontAlgn="t"/>
            <a:r>
              <a:rPr lang="en-US" dirty="0"/>
              <a:t>Data preprocessing forms a vast majority of time taken in data mining</a:t>
            </a:r>
          </a:p>
          <a:p>
            <a:pPr lvl="1" fontAlgn="t"/>
            <a:r>
              <a:rPr lang="en-US" dirty="0"/>
              <a:t>Having a domain knowledge of the dataset object</a:t>
            </a:r>
          </a:p>
          <a:p>
            <a:pPr lvl="1" fontAlgn="t"/>
            <a:r>
              <a:rPr lang="en-US" dirty="0"/>
              <a:t>Missing values, outliers, data abnormalities all impact the accuracy of a model</a:t>
            </a:r>
          </a:p>
          <a:p>
            <a:pPr lvl="1" fontAlgn="t"/>
            <a:r>
              <a:rPr lang="en-US" dirty="0"/>
              <a:t>Using the correct input data variables, a real world date set includes too many non-related data that will affect the modeling</a:t>
            </a:r>
          </a:p>
          <a:p>
            <a:pPr lvl="1" fontAlgn="t"/>
            <a:r>
              <a:rPr lang="en-US" dirty="0"/>
              <a:t>Normalization have to be used for some of the input data as with or without will affect the output</a:t>
            </a:r>
          </a:p>
          <a:p>
            <a:pPr fontAlgn="t"/>
            <a:r>
              <a:rPr lang="en-US" dirty="0"/>
              <a:t>Selection of data model</a:t>
            </a:r>
          </a:p>
          <a:p>
            <a:pPr lvl="1" fontAlgn="t"/>
            <a:r>
              <a:rPr lang="en-US" dirty="0"/>
              <a:t>There are many models to choose from and the selection of which one to use greatly affect the output of the mining. We have to try out different models and pick which is able to represent our targeted finding. There is no one model which will really “fit all”.</a:t>
            </a:r>
          </a:p>
          <a:p>
            <a:pPr fontAlgn="t"/>
            <a:r>
              <a:rPr lang="en-US" dirty="0"/>
              <a:t>Interpretation from the mining</a:t>
            </a:r>
          </a:p>
          <a:p>
            <a:pPr lvl="1" fontAlgn="t"/>
            <a:r>
              <a:rPr lang="en-SG" dirty="0"/>
              <a:t>Though we can identify the pattern or relation from the mining, it is not inherently clear why and what caused it. We still have to revert back to the raw dataset to analyse and find the actual data object to give for </a:t>
            </a:r>
            <a:r>
              <a:rPr lang="en-SG"/>
              <a:t>our recommendation</a:t>
            </a:r>
            <a:endParaRPr lang="en-SG" dirty="0"/>
          </a:p>
        </p:txBody>
      </p:sp>
    </p:spTree>
    <p:extLst>
      <p:ext uri="{BB962C8B-B14F-4D97-AF65-F5344CB8AC3E}">
        <p14:creationId xmlns:p14="http://schemas.microsoft.com/office/powerpoint/2010/main" val="385387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 </a:t>
            </a:r>
            <a:br>
              <a:rPr lang="en-US" dirty="0"/>
            </a:br>
            <a:r>
              <a:rPr lang="en-US" dirty="0"/>
              <a:t>Star Rating</a:t>
            </a:r>
            <a:endParaRPr lang="en-SG" dirty="0"/>
          </a:p>
        </p:txBody>
      </p:sp>
      <p:sp>
        <p:nvSpPr>
          <p:cNvPr id="3" name="Content Placeholder 2">
            <a:extLst>
              <a:ext uri="{FF2B5EF4-FFF2-40B4-BE49-F238E27FC236}">
                <a16:creationId xmlns:a16="http://schemas.microsoft.com/office/drawing/2014/main" id="{1F5643C3-C846-4799-8483-5E5CF4EF4F6D}"/>
              </a:ext>
            </a:extLst>
          </p:cNvPr>
          <p:cNvSpPr>
            <a:spLocks noGrp="1"/>
          </p:cNvSpPr>
          <p:nvPr>
            <p:ph idx="1"/>
          </p:nvPr>
        </p:nvSpPr>
        <p:spPr/>
        <p:txBody>
          <a:bodyPr>
            <a:normAutofit/>
          </a:bodyPr>
          <a:lstStyle/>
          <a:p>
            <a:pPr fontAlgn="t"/>
            <a:r>
              <a:rPr lang="en-US" sz="1800" dirty="0"/>
              <a:t>Determined from the size and energy consumption of the product </a:t>
            </a:r>
          </a:p>
          <a:p>
            <a:pPr fontAlgn="t"/>
            <a:r>
              <a:rPr lang="en-US" sz="1800" dirty="0"/>
              <a:t>Low performance, lower stars, high performance, more stars</a:t>
            </a:r>
          </a:p>
          <a:p>
            <a:pPr fontAlgn="t"/>
            <a:r>
              <a:rPr lang="en-US" dirty="0"/>
              <a:t>How the data is like:</a:t>
            </a:r>
            <a:endParaRPr lang="en-US" sz="1800" dirty="0"/>
          </a:p>
          <a:p>
            <a:pPr marL="0" indent="0" fontAlgn="t">
              <a:buNone/>
            </a:pPr>
            <a:endParaRPr lang="en-US" sz="1800" i="1" dirty="0"/>
          </a:p>
          <a:p>
            <a:pPr fontAlgn="t"/>
            <a:endParaRPr lang="en-US" sz="1800" i="1" dirty="0"/>
          </a:p>
          <a:p>
            <a:pPr fontAlgn="t"/>
            <a:endParaRPr lang="en-SG" sz="1800" i="1" dirty="0"/>
          </a:p>
        </p:txBody>
      </p:sp>
      <p:pic>
        <p:nvPicPr>
          <p:cNvPr id="4" name="Picture 3">
            <a:extLst>
              <a:ext uri="{FF2B5EF4-FFF2-40B4-BE49-F238E27FC236}">
                <a16:creationId xmlns:a16="http://schemas.microsoft.com/office/drawing/2014/main" id="{32C41A02-4156-42B7-8135-32C5402B033A}"/>
              </a:ext>
            </a:extLst>
          </p:cNvPr>
          <p:cNvPicPr>
            <a:picLocks noChangeAspect="1"/>
          </p:cNvPicPr>
          <p:nvPr/>
        </p:nvPicPr>
        <p:blipFill>
          <a:blip r:embed="rId3"/>
          <a:stretch>
            <a:fillRect/>
          </a:stretch>
        </p:blipFill>
        <p:spPr>
          <a:xfrm>
            <a:off x="1470689" y="3163935"/>
            <a:ext cx="6001588" cy="1467055"/>
          </a:xfrm>
          <a:prstGeom prst="rect">
            <a:avLst/>
          </a:prstGeom>
        </p:spPr>
      </p:pic>
    </p:spTree>
    <p:extLst>
      <p:ext uri="{BB962C8B-B14F-4D97-AF65-F5344CB8AC3E}">
        <p14:creationId xmlns:p14="http://schemas.microsoft.com/office/powerpoint/2010/main" val="266429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 </a:t>
            </a:r>
            <a:br>
              <a:rPr lang="en-US" dirty="0"/>
            </a:br>
            <a:r>
              <a:rPr lang="en-US" dirty="0"/>
              <a:t>Star Rating</a:t>
            </a:r>
            <a:endParaRPr lang="en-SG" dirty="0"/>
          </a:p>
        </p:txBody>
      </p:sp>
      <p:pic>
        <p:nvPicPr>
          <p:cNvPr id="5" name="Content Placeholder 4">
            <a:extLst>
              <a:ext uri="{FF2B5EF4-FFF2-40B4-BE49-F238E27FC236}">
                <a16:creationId xmlns:a16="http://schemas.microsoft.com/office/drawing/2014/main" id="{9056594B-531F-428A-8FFE-E55D27CF5C48}"/>
              </a:ext>
            </a:extLst>
          </p:cNvPr>
          <p:cNvPicPr>
            <a:picLocks noGrp="1"/>
          </p:cNvPicPr>
          <p:nvPr>
            <p:ph idx="1"/>
          </p:nvPr>
        </p:nvPicPr>
        <p:blipFill>
          <a:blip r:embed="rId3"/>
          <a:stretch>
            <a:fillRect/>
          </a:stretch>
        </p:blipFill>
        <p:spPr>
          <a:xfrm>
            <a:off x="2819486" y="1828800"/>
            <a:ext cx="5479878" cy="4351338"/>
          </a:xfrm>
          <a:prstGeom prst="rect">
            <a:avLst/>
          </a:prstGeom>
        </p:spPr>
      </p:pic>
    </p:spTree>
    <p:extLst>
      <p:ext uri="{BB962C8B-B14F-4D97-AF65-F5344CB8AC3E}">
        <p14:creationId xmlns:p14="http://schemas.microsoft.com/office/powerpoint/2010/main" val="152501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 </a:t>
            </a:r>
            <a:br>
              <a:rPr lang="en-US" dirty="0"/>
            </a:br>
            <a:r>
              <a:rPr lang="en-US" dirty="0"/>
              <a:t>Star Rating</a:t>
            </a:r>
            <a:endParaRPr lang="en-SG" dirty="0"/>
          </a:p>
        </p:txBody>
      </p:sp>
      <p:pic>
        <p:nvPicPr>
          <p:cNvPr id="8" name="Content Placeholder 7">
            <a:extLst>
              <a:ext uri="{FF2B5EF4-FFF2-40B4-BE49-F238E27FC236}">
                <a16:creationId xmlns:a16="http://schemas.microsoft.com/office/drawing/2014/main" id="{03B93873-877F-463F-AA1C-85CDDD44E744}"/>
              </a:ext>
            </a:extLst>
          </p:cNvPr>
          <p:cNvPicPr>
            <a:picLocks noGrp="1"/>
          </p:cNvPicPr>
          <p:nvPr>
            <p:ph idx="1"/>
          </p:nvPr>
        </p:nvPicPr>
        <p:blipFill>
          <a:blip r:embed="rId3"/>
          <a:stretch>
            <a:fillRect/>
          </a:stretch>
        </p:blipFill>
        <p:spPr>
          <a:xfrm>
            <a:off x="2430481" y="1691322"/>
            <a:ext cx="3132962" cy="4351338"/>
          </a:xfrm>
          <a:prstGeom prst="rect">
            <a:avLst/>
          </a:prstGeom>
        </p:spPr>
      </p:pic>
      <p:pic>
        <p:nvPicPr>
          <p:cNvPr id="9" name="Picture 8">
            <a:extLst>
              <a:ext uri="{FF2B5EF4-FFF2-40B4-BE49-F238E27FC236}">
                <a16:creationId xmlns:a16="http://schemas.microsoft.com/office/drawing/2014/main" id="{DD6EFE95-7284-4809-872B-6D14AC3B52A6}"/>
              </a:ext>
            </a:extLst>
          </p:cNvPr>
          <p:cNvPicPr/>
          <p:nvPr/>
        </p:nvPicPr>
        <p:blipFill>
          <a:blip r:embed="rId4"/>
          <a:stretch>
            <a:fillRect/>
          </a:stretch>
        </p:blipFill>
        <p:spPr>
          <a:xfrm>
            <a:off x="5563443" y="1691322"/>
            <a:ext cx="2988460" cy="4351338"/>
          </a:xfrm>
          <a:prstGeom prst="rect">
            <a:avLst/>
          </a:prstGeom>
        </p:spPr>
      </p:pic>
    </p:spTree>
    <p:extLst>
      <p:ext uri="{BB962C8B-B14F-4D97-AF65-F5344CB8AC3E}">
        <p14:creationId xmlns:p14="http://schemas.microsoft.com/office/powerpoint/2010/main" val="16053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 </a:t>
            </a:r>
            <a:br>
              <a:rPr lang="en-US" dirty="0"/>
            </a:br>
            <a:r>
              <a:rPr lang="en-US" dirty="0"/>
              <a:t>Brands</a:t>
            </a:r>
            <a:endParaRPr lang="en-SG" dirty="0"/>
          </a:p>
        </p:txBody>
      </p:sp>
      <p:pic>
        <p:nvPicPr>
          <p:cNvPr id="6" name="Content Placeholder 5" descr="A screenshot of a cell phone&#10;&#10;Description automatically generated">
            <a:extLst>
              <a:ext uri="{FF2B5EF4-FFF2-40B4-BE49-F238E27FC236}">
                <a16:creationId xmlns:a16="http://schemas.microsoft.com/office/drawing/2014/main" id="{86D05010-A572-4D32-8123-774655B17F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2063" y="2174548"/>
            <a:ext cx="9742124" cy="4148431"/>
          </a:xfrm>
        </p:spPr>
      </p:pic>
      <p:sp>
        <p:nvSpPr>
          <p:cNvPr id="7" name="Oval 6">
            <a:extLst>
              <a:ext uri="{FF2B5EF4-FFF2-40B4-BE49-F238E27FC236}">
                <a16:creationId xmlns:a16="http://schemas.microsoft.com/office/drawing/2014/main" id="{1DE5983C-0270-4DE1-9617-9C07F5F8BB8A}"/>
              </a:ext>
            </a:extLst>
          </p:cNvPr>
          <p:cNvSpPr/>
          <p:nvPr/>
        </p:nvSpPr>
        <p:spPr>
          <a:xfrm>
            <a:off x="1449422" y="5622587"/>
            <a:ext cx="6682902" cy="106031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83871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1604-88D4-48DE-BCF0-1E39E2B2CEB9}"/>
              </a:ext>
            </a:extLst>
          </p:cNvPr>
          <p:cNvSpPr>
            <a:spLocks noGrp="1"/>
          </p:cNvSpPr>
          <p:nvPr>
            <p:ph type="title"/>
          </p:nvPr>
        </p:nvSpPr>
        <p:spPr/>
        <p:txBody>
          <a:bodyPr/>
          <a:lstStyle/>
          <a:p>
            <a:r>
              <a:rPr lang="en-US" dirty="0"/>
              <a:t>Data Exploration:</a:t>
            </a:r>
            <a:br>
              <a:rPr lang="en-US" dirty="0"/>
            </a:br>
            <a:r>
              <a:rPr lang="en-US" dirty="0"/>
              <a:t>Relationship between variables</a:t>
            </a:r>
            <a:endParaRPr lang="en-SG" dirty="0"/>
          </a:p>
        </p:txBody>
      </p:sp>
      <p:sp>
        <p:nvSpPr>
          <p:cNvPr id="4" name="Content Placeholder 3">
            <a:extLst>
              <a:ext uri="{FF2B5EF4-FFF2-40B4-BE49-F238E27FC236}">
                <a16:creationId xmlns:a16="http://schemas.microsoft.com/office/drawing/2014/main" id="{15A4ACDE-F5C1-478C-B111-33F7D3DF536A}"/>
              </a:ext>
            </a:extLst>
          </p:cNvPr>
          <p:cNvSpPr>
            <a:spLocks noGrp="1"/>
          </p:cNvSpPr>
          <p:nvPr>
            <p:ph idx="1"/>
          </p:nvPr>
        </p:nvSpPr>
        <p:spPr/>
        <p:txBody>
          <a:bodyPr/>
          <a:lstStyle/>
          <a:p>
            <a:r>
              <a:rPr lang="en-US" dirty="0"/>
              <a:t>Brand and Star</a:t>
            </a:r>
          </a:p>
          <a:p>
            <a:endParaRPr lang="en-SG" dirty="0"/>
          </a:p>
        </p:txBody>
      </p:sp>
      <p:pic>
        <p:nvPicPr>
          <p:cNvPr id="5" name="Picture 4">
            <a:extLst>
              <a:ext uri="{FF2B5EF4-FFF2-40B4-BE49-F238E27FC236}">
                <a16:creationId xmlns:a16="http://schemas.microsoft.com/office/drawing/2014/main" id="{DEAE1F94-A177-4071-8265-B7A0C34CCF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088" y="2190748"/>
            <a:ext cx="9692640" cy="4301491"/>
          </a:xfrm>
          <a:prstGeom prst="rect">
            <a:avLst/>
          </a:prstGeom>
          <a:noFill/>
        </p:spPr>
      </p:pic>
      <p:sp>
        <p:nvSpPr>
          <p:cNvPr id="3" name="Oval 2">
            <a:extLst>
              <a:ext uri="{FF2B5EF4-FFF2-40B4-BE49-F238E27FC236}">
                <a16:creationId xmlns:a16="http://schemas.microsoft.com/office/drawing/2014/main" id="{C1625E29-9A30-4318-9977-E49C16657877}"/>
              </a:ext>
            </a:extLst>
          </p:cNvPr>
          <p:cNvSpPr/>
          <p:nvPr/>
        </p:nvSpPr>
        <p:spPr>
          <a:xfrm>
            <a:off x="4893012" y="5680954"/>
            <a:ext cx="359925" cy="33073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7D72D306-FCFE-4D98-A4CF-ACAB3C98CE91}"/>
              </a:ext>
            </a:extLst>
          </p:cNvPr>
          <p:cNvSpPr/>
          <p:nvPr/>
        </p:nvSpPr>
        <p:spPr>
          <a:xfrm>
            <a:off x="9497307" y="5680954"/>
            <a:ext cx="359925" cy="33073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5779698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199</TotalTime>
  <Words>3450</Words>
  <Application>Microsoft Macintosh PowerPoint</Application>
  <PresentationFormat>Widescreen</PresentationFormat>
  <Paragraphs>299</Paragraphs>
  <Slides>40</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Schoolbook</vt:lpstr>
      <vt:lpstr>Wingdings 2</vt:lpstr>
      <vt:lpstr>View</vt:lpstr>
      <vt:lpstr>INFO411 Data Mining and Knowledge Discovery</vt:lpstr>
      <vt:lpstr>Group  Members:</vt:lpstr>
      <vt:lpstr>Introduction:  Energy Label Prediction </vt:lpstr>
      <vt:lpstr>Methods:  Problems &amp; Solutions</vt:lpstr>
      <vt:lpstr>Data Exploration:  Star Rating</vt:lpstr>
      <vt:lpstr>Data Exploration:  Star Rating</vt:lpstr>
      <vt:lpstr>Data Exploration:  Star Rating</vt:lpstr>
      <vt:lpstr>Data Exploration:  Brands</vt:lpstr>
      <vt:lpstr>Data Exploration: Relationship between variables</vt:lpstr>
      <vt:lpstr>Data Exploration: Relationship between variables</vt:lpstr>
      <vt:lpstr>Data Exploration: Relationship between variables</vt:lpstr>
      <vt:lpstr>Data Exploration: Relationship between variables</vt:lpstr>
      <vt:lpstr>Data Exploration: Relationship between variables</vt:lpstr>
      <vt:lpstr>Data Exploration: Relationship between variables</vt:lpstr>
      <vt:lpstr>Data Exploration: Relationship between variables</vt:lpstr>
      <vt:lpstr>Data Exploration: Relationship between variables</vt:lpstr>
      <vt:lpstr>Data Exploration: Relationship between variables</vt:lpstr>
      <vt:lpstr>Methods:  Predictive Models</vt:lpstr>
      <vt:lpstr>Methods: Predictive Models  Model for predicting the SRI values </vt:lpstr>
      <vt:lpstr>Data Preprocessing</vt:lpstr>
      <vt:lpstr>Data Preprocessing</vt:lpstr>
      <vt:lpstr>PowerPoint Presentation</vt:lpstr>
      <vt:lpstr>PowerPoint Presentation</vt:lpstr>
      <vt:lpstr>Methods: Predictive Models  Model for predicting the SRI values </vt:lpstr>
      <vt:lpstr>Methods: Predictive Models  Model for predicting the SRI values </vt:lpstr>
      <vt:lpstr>PowerPoint Presentation</vt:lpstr>
      <vt:lpstr>Predictive model  for predicting the sri2010_cool values </vt:lpstr>
      <vt:lpstr>Predictive model  for predicting the sri2010_heat values </vt:lpstr>
      <vt:lpstr>Explaining errors</vt:lpstr>
      <vt:lpstr>Without scaling the data, but balancing the imbalanced dataset</vt:lpstr>
      <vt:lpstr>PowerPoint Presentation</vt:lpstr>
      <vt:lpstr>PowerPoint Presentation</vt:lpstr>
      <vt:lpstr>PowerPoint Presentation</vt:lpstr>
      <vt:lpstr>Methods: Predictive Models Predict yearly energy consumption air conditioner</vt:lpstr>
      <vt:lpstr>Methods: Predictive Models Predict yearly energy consumption air conditioner</vt:lpstr>
      <vt:lpstr>Methods: Predictive Models Predict yearly energy consumption air conditioner</vt:lpstr>
      <vt:lpstr>Methods: Predictive Models Predict yearly energy consumption air conditioner</vt:lpstr>
      <vt:lpstr>Methods: Predictive Models Predict yearly energy consumption air conditioner</vt:lpstr>
      <vt:lpstr>Methods: Predictive Models Predict yearly energy consumption air conditioner</vt:lpstr>
      <vt:lpstr>Discussion: (discovered knowledge from data mining)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Info411: Data Mining and Knowledge Discovery</dc:title>
  <dc:creator>Leslie Lim</dc:creator>
  <cp:lastModifiedBy>Hannah Chz</cp:lastModifiedBy>
  <cp:revision>41</cp:revision>
  <dcterms:created xsi:type="dcterms:W3CDTF">2020-02-19T12:47:22Z</dcterms:created>
  <dcterms:modified xsi:type="dcterms:W3CDTF">2020-02-20T09:14:21Z</dcterms:modified>
</cp:coreProperties>
</file>